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20"/>
  </p:notesMasterIdLst>
  <p:sldIdLst>
    <p:sldId id="330" r:id="rId5"/>
    <p:sldId id="270" r:id="rId6"/>
    <p:sldId id="329" r:id="rId7"/>
    <p:sldId id="344" r:id="rId8"/>
    <p:sldId id="347" r:id="rId9"/>
    <p:sldId id="349" r:id="rId10"/>
    <p:sldId id="348" r:id="rId11"/>
    <p:sldId id="351" r:id="rId12"/>
    <p:sldId id="352" r:id="rId13"/>
    <p:sldId id="353" r:id="rId14"/>
    <p:sldId id="354" r:id="rId15"/>
    <p:sldId id="355" r:id="rId16"/>
    <p:sldId id="356" r:id="rId17"/>
    <p:sldId id="343" r:id="rId18"/>
    <p:sldId id="342"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27F02B-939F-77FB-E3ED-9EE27CCA9849}" v="3" dt="2024-11-12T17:59:34.94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9" d="100"/>
          <a:sy n="59" d="100"/>
        </p:scale>
        <p:origin x="94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D86EA1-1FF4-4094-B681-8409190F6AAA}" type="datetimeFigureOut">
              <a:rPr lang="en-US" smtClean="0"/>
              <a:t>11/12/2024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6D2BBE-96AE-4029-B5C2-AAA2FBD42FE2}" type="slidenum">
              <a:rPr lang="en-US" smtClean="0"/>
              <a:t>‹#›</a:t>
            </a:fld>
            <a:endParaRPr lang="en-US"/>
          </a:p>
        </p:txBody>
      </p:sp>
    </p:spTree>
    <p:extLst>
      <p:ext uri="{BB962C8B-B14F-4D97-AF65-F5344CB8AC3E}">
        <p14:creationId xmlns:p14="http://schemas.microsoft.com/office/powerpoint/2010/main" val="42774148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0"/>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21641000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887592"/>
            <a:ext cx="10972800" cy="1143000"/>
          </a:xfrm>
        </p:spPr>
        <p:txBody>
          <a:bodyPr/>
          <a:lstStyle/>
          <a:p>
            <a:r>
              <a:rPr lang="en-US"/>
              <a:t>Click to edit Master title style</a:t>
            </a:r>
          </a:p>
        </p:txBody>
      </p:sp>
      <p:sp>
        <p:nvSpPr>
          <p:cNvPr id="3" name="Content Placeholder 2"/>
          <p:cNvSpPr>
            <a:spLocks noGrp="1"/>
          </p:cNvSpPr>
          <p:nvPr>
            <p:ph idx="1"/>
          </p:nvPr>
        </p:nvSpPr>
        <p:spPr>
          <a:xfrm>
            <a:off x="609600" y="2030597"/>
            <a:ext cx="10972800" cy="40955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56297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736292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481333"/>
            <a:ext cx="5384800" cy="4525963"/>
          </a:xfrm>
        </p:spPr>
        <p:txBody>
          <a:bodyPr/>
          <a:lstStyle>
            <a:lvl1pPr>
              <a:defRPr sz="2100"/>
            </a:lvl1pPr>
            <a:lvl2pPr>
              <a:defRPr sz="1800"/>
            </a:lvl2pPr>
            <a:lvl3pPr>
              <a:defRPr sz="1500"/>
            </a:lvl3pPr>
            <a:lvl4pPr>
              <a:defRPr sz="1350"/>
            </a:lvl4pPr>
            <a:lvl5pPr>
              <a:defRPr sz="135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6197600" y="1481333"/>
            <a:ext cx="5384800" cy="4525963"/>
          </a:xfrm>
        </p:spPr>
        <p:txBody>
          <a:bodyPr/>
          <a:lstStyle>
            <a:lvl1pPr>
              <a:defRPr sz="2100"/>
            </a:lvl1pPr>
            <a:lvl2pPr>
              <a:defRPr sz="1800"/>
            </a:lvl2pPr>
            <a:lvl3pPr>
              <a:defRPr sz="1500"/>
            </a:lvl3pPr>
            <a:lvl4pPr>
              <a:defRPr sz="1350"/>
            </a:lvl4pPr>
            <a:lvl5pPr>
              <a:defRPr sz="135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3DB50AF3-CC39-4C9D-BDE5-D2CB56FDD2A0}" type="datetime1">
              <a:rPr lang="en-US" smtClean="0">
                <a:solidFill>
                  <a:prstClr val="white"/>
                </a:solidFill>
              </a:rPr>
              <a:pPr/>
              <a:t>11/12/2024</a:t>
            </a:fld>
            <a:endParaRPr lang="en-US">
              <a:solidFill>
                <a:prstClr val="white"/>
              </a:solidFill>
            </a:endParaRPr>
          </a:p>
        </p:txBody>
      </p:sp>
      <p:sp>
        <p:nvSpPr>
          <p:cNvPr id="6" name="Footer Placeholder 5"/>
          <p:cNvSpPr>
            <a:spLocks noGrp="1"/>
          </p:cNvSpPr>
          <p:nvPr>
            <p:ph type="ftr" sz="quarter" idx="11"/>
          </p:nvPr>
        </p:nvSpPr>
        <p:spPr/>
        <p:txBody>
          <a:bodyPr/>
          <a:lstStyle/>
          <a:p>
            <a:r>
              <a:rPr lang="en-US">
                <a:solidFill>
                  <a:prstClr val="white"/>
                </a:solidFill>
              </a:rPr>
              <a:t>Powers of County Legislatures and Board of Health in Maryland Webinar June 25, 2012</a:t>
            </a:r>
          </a:p>
        </p:txBody>
      </p:sp>
      <p:sp>
        <p:nvSpPr>
          <p:cNvPr id="7" name="Slide Number Placeholder 6"/>
          <p:cNvSpPr>
            <a:spLocks noGrp="1"/>
          </p:cNvSpPr>
          <p:nvPr>
            <p:ph type="sldNum" sz="quarter" idx="12"/>
          </p:nvPr>
        </p:nvSpPr>
        <p:spPr/>
        <p:txBody>
          <a:bodyPr/>
          <a:lstStyle/>
          <a:p>
            <a:fld id="{4ECA9FEA-807E-4F70-AF63-2B1EE05580AD}" type="slidenum">
              <a:rPr lang="en-US" smtClean="0">
                <a:solidFill>
                  <a:prstClr val="white"/>
                </a:solidFill>
              </a:rPr>
              <a:pPr/>
              <a:t>‹#›</a:t>
            </a:fld>
            <a:endParaRPr lang="en-US">
              <a:solidFill>
                <a:prstClr val="white"/>
              </a:solidFill>
            </a:endParaRPr>
          </a:p>
        </p:txBody>
      </p:sp>
      <p:sp>
        <p:nvSpPr>
          <p:cNvPr id="8" name="Title 7"/>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1287696741"/>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65404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5"/>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5"/>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219382D-C057-4147-A25D-F8E4C2F5F78E}" type="datetimeFigureOut">
              <a:rPr lang="en-US" smtClean="0"/>
              <a:pPr/>
              <a:t>11/12/2024</a:t>
            </a:fld>
            <a:endParaRPr lang="en-US"/>
          </a:p>
        </p:txBody>
      </p:sp>
      <p:sp>
        <p:nvSpPr>
          <p:cNvPr id="5" name="Footer Placeholder 4"/>
          <p:cNvSpPr>
            <a:spLocks noGrp="1"/>
          </p:cNvSpPr>
          <p:nvPr>
            <p:ph type="ftr" sz="quarter" idx="3"/>
          </p:nvPr>
        </p:nvSpPr>
        <p:spPr>
          <a:xfrm>
            <a:off x="4165600" y="6356355"/>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7C5C88E-DD74-3749-A6CB-A855C5DAE8DD}" type="slidenum">
              <a:rPr lang="en-US" smtClean="0"/>
              <a:pPr/>
              <a:t>‹#›</a:t>
            </a:fld>
            <a:endParaRPr lang="en-US"/>
          </a:p>
        </p:txBody>
      </p:sp>
    </p:spTree>
    <p:extLst>
      <p:ext uri="{BB962C8B-B14F-4D97-AF65-F5344CB8AC3E}">
        <p14:creationId xmlns:p14="http://schemas.microsoft.com/office/powerpoint/2010/main" val="270775678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Lst>
  <p:txStyles>
    <p:titleStyle>
      <a:lvl1pPr algn="ctr" defTabSz="3429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342900" rtl="0" eaLnBrk="1" latinLnBrk="0" hangingPunct="1">
        <a:spcBef>
          <a:spcPct val="20000"/>
        </a:spcBef>
        <a:buFont typeface="Arial"/>
        <a:buChar char="•"/>
        <a:defRPr sz="2400" kern="1200">
          <a:solidFill>
            <a:schemeClr val="tx1"/>
          </a:solidFill>
          <a:latin typeface="+mn-lt"/>
          <a:ea typeface="+mn-ea"/>
          <a:cs typeface="+mn-cs"/>
        </a:defRPr>
      </a:lvl1pPr>
      <a:lvl2pPr marL="557213" indent="-214313" algn="l" defTabSz="342900" rtl="0" eaLnBrk="1" latinLnBrk="0" hangingPunct="1">
        <a:spcBef>
          <a:spcPct val="20000"/>
        </a:spcBef>
        <a:buFont typeface="Arial"/>
        <a:buChar char="–"/>
        <a:defRPr sz="2100" kern="1200">
          <a:solidFill>
            <a:schemeClr val="tx1"/>
          </a:solidFill>
          <a:latin typeface="+mn-lt"/>
          <a:ea typeface="+mn-ea"/>
          <a:cs typeface="+mn-cs"/>
        </a:defRPr>
      </a:lvl2pPr>
      <a:lvl3pPr marL="857250" indent="-171450" algn="l" defTabSz="342900" rtl="0" eaLnBrk="1" latinLnBrk="0" hangingPunct="1">
        <a:spcBef>
          <a:spcPct val="20000"/>
        </a:spcBef>
        <a:buFont typeface="Arial"/>
        <a:buChar char="•"/>
        <a:defRPr sz="1800" kern="1200">
          <a:solidFill>
            <a:schemeClr val="tx1"/>
          </a:solidFill>
          <a:latin typeface="+mn-lt"/>
          <a:ea typeface="+mn-ea"/>
          <a:cs typeface="+mn-cs"/>
        </a:defRPr>
      </a:lvl3pPr>
      <a:lvl4pPr marL="1200150" indent="-171450" algn="l" defTabSz="342900" rtl="0" eaLnBrk="1" latinLnBrk="0" hangingPunct="1">
        <a:spcBef>
          <a:spcPct val="20000"/>
        </a:spcBef>
        <a:buFont typeface="Arial"/>
        <a:buChar char="–"/>
        <a:defRPr sz="1500" kern="1200">
          <a:solidFill>
            <a:schemeClr val="tx1"/>
          </a:solidFill>
          <a:latin typeface="+mn-lt"/>
          <a:ea typeface="+mn-ea"/>
          <a:cs typeface="+mn-cs"/>
        </a:defRPr>
      </a:lvl4pPr>
      <a:lvl5pPr marL="1543050" indent="-171450" algn="l" defTabSz="342900" rtl="0" eaLnBrk="1" latinLnBrk="0" hangingPunct="1">
        <a:spcBef>
          <a:spcPct val="20000"/>
        </a:spcBef>
        <a:buFont typeface="Arial"/>
        <a:buChar char="»"/>
        <a:defRPr sz="15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native-land.ca/"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mdcourts.gov/sites/default/files/court-forms/district/forms/criminal/dccr045sample.pdf/dccr045sample.pdf" TargetMode="External"/><Relationship Id="rId2" Type="http://schemas.openxmlformats.org/officeDocument/2006/relationships/hyperlink" Target="https://www.courts.state.md.us/sites/default/files/import/district/forms/general/dc028.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egov.maryland.gov/BusinessExpress/EntitySearch"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BD228-BBF4-4017-AF7C-EC968C0F8F61}"/>
              </a:ext>
            </a:extLst>
          </p:cNvPr>
          <p:cNvSpPr>
            <a:spLocks noGrp="1"/>
          </p:cNvSpPr>
          <p:nvPr>
            <p:ph type="ctrTitle"/>
          </p:nvPr>
        </p:nvSpPr>
        <p:spPr>
          <a:xfrm>
            <a:off x="914400" y="1380416"/>
            <a:ext cx="10363200" cy="1470025"/>
          </a:xfrm>
        </p:spPr>
        <p:txBody>
          <a:bodyPr>
            <a:normAutofit/>
          </a:bodyPr>
          <a:lstStyle/>
          <a:p>
            <a:r>
              <a:rPr lang="en-US" sz="4000" b="1">
                <a:solidFill>
                  <a:srgbClr val="FF0000"/>
                </a:solidFill>
              </a:rPr>
              <a:t> Tobacco Training Meeting</a:t>
            </a:r>
          </a:p>
        </p:txBody>
      </p:sp>
      <p:sp>
        <p:nvSpPr>
          <p:cNvPr id="3" name="Subtitle 2">
            <a:extLst>
              <a:ext uri="{FF2B5EF4-FFF2-40B4-BE49-F238E27FC236}">
                <a16:creationId xmlns:a16="http://schemas.microsoft.com/office/drawing/2014/main" id="{31290004-AC48-4AB7-B8DB-7522DC2C7FB6}"/>
              </a:ext>
            </a:extLst>
          </p:cNvPr>
          <p:cNvSpPr>
            <a:spLocks noGrp="1"/>
          </p:cNvSpPr>
          <p:nvPr>
            <p:ph type="subTitle" idx="1"/>
          </p:nvPr>
        </p:nvSpPr>
        <p:spPr>
          <a:xfrm>
            <a:off x="1602769" y="2465798"/>
            <a:ext cx="8476179" cy="3154165"/>
          </a:xfrm>
        </p:spPr>
        <p:txBody>
          <a:bodyPr vert="horz" lIns="91440" tIns="45720" rIns="91440" bIns="45720" rtlCol="0" anchor="t">
            <a:normAutofit fontScale="40000" lnSpcReduction="20000"/>
          </a:bodyPr>
          <a:lstStyle/>
          <a:p>
            <a:endParaRPr lang="en-US">
              <a:solidFill>
                <a:schemeClr val="tx1"/>
              </a:solidFill>
            </a:endParaRPr>
          </a:p>
          <a:p>
            <a:r>
              <a:rPr lang="en-US" sz="8600" b="1" dirty="0">
                <a:solidFill>
                  <a:schemeClr val="tx1"/>
                </a:solidFill>
              </a:rPr>
              <a:t>Legal Resource Center for Public Health Policy</a:t>
            </a:r>
            <a:endParaRPr lang="en-US" sz="8600" b="1" dirty="0">
              <a:solidFill>
                <a:schemeClr val="tx1"/>
              </a:solidFill>
              <a:cs typeface="Calibri"/>
            </a:endParaRPr>
          </a:p>
          <a:p>
            <a:r>
              <a:rPr lang="en-US" sz="8600" b="1" dirty="0">
                <a:solidFill>
                  <a:schemeClr val="tx1"/>
                </a:solidFill>
              </a:rPr>
              <a:t>October 23, 2024</a:t>
            </a:r>
            <a:endParaRPr lang="en-US" sz="8600" b="1" dirty="0">
              <a:solidFill>
                <a:schemeClr val="tx1"/>
              </a:solidFill>
              <a:cs typeface="Calibri"/>
            </a:endParaRPr>
          </a:p>
          <a:p>
            <a:endParaRPr lang="en-US" sz="4000" b="1"/>
          </a:p>
          <a:p>
            <a:r>
              <a:rPr lang="en-US" sz="5500" dirty="0"/>
              <a:t>Kathi Hoke, Executive Director</a:t>
            </a:r>
            <a:endParaRPr lang="en-US" sz="5500" dirty="0">
              <a:cs typeface="Calibri"/>
            </a:endParaRPr>
          </a:p>
          <a:p>
            <a:r>
              <a:rPr lang="en-US" sz="5500" dirty="0"/>
              <a:t>Brooke </a:t>
            </a:r>
            <a:r>
              <a:rPr lang="en-US" sz="5500" dirty="0" err="1"/>
              <a:t>Torton</a:t>
            </a:r>
            <a:r>
              <a:rPr lang="en-US" sz="5500" dirty="0"/>
              <a:t>, Managing Director</a:t>
            </a:r>
            <a:endParaRPr lang="en-US" sz="5500" dirty="0">
              <a:cs typeface="Calibri"/>
            </a:endParaRPr>
          </a:p>
          <a:p>
            <a:r>
              <a:rPr lang="en-US" sz="5500" dirty="0"/>
              <a:t>Blair Inniss, Deputy Director</a:t>
            </a:r>
            <a:endParaRPr lang="en-US" sz="5500" dirty="0">
              <a:cs typeface="Calibri"/>
            </a:endParaRPr>
          </a:p>
          <a:p>
            <a:endParaRPr lang="en-US" sz="4000"/>
          </a:p>
          <a:p>
            <a:endParaRPr lang="en-US" sz="4000"/>
          </a:p>
          <a:p>
            <a:endParaRPr lang="en-US" sz="4000" b="1"/>
          </a:p>
        </p:txBody>
      </p:sp>
    </p:spTree>
    <p:extLst>
      <p:ext uri="{BB962C8B-B14F-4D97-AF65-F5344CB8AC3E}">
        <p14:creationId xmlns:p14="http://schemas.microsoft.com/office/powerpoint/2010/main" val="21220593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6B8630-EAB5-C3D3-E17C-C992E0A86DF4}"/>
              </a:ext>
            </a:extLst>
          </p:cNvPr>
          <p:cNvSpPr>
            <a:spLocks noGrp="1"/>
          </p:cNvSpPr>
          <p:nvPr>
            <p:ph type="title"/>
          </p:nvPr>
        </p:nvSpPr>
        <p:spPr/>
        <p:txBody>
          <a:bodyPr/>
          <a:lstStyle/>
          <a:p>
            <a:r>
              <a:rPr lang="en-US" b="1" dirty="0">
                <a:solidFill>
                  <a:srgbClr val="FF0000"/>
                </a:solidFill>
                <a:ea typeface="Calibri"/>
                <a:cs typeface="Calibri"/>
              </a:rPr>
              <a:t>What if the retailer doesn't request a hearing and doesn’t pay the fine?</a:t>
            </a:r>
            <a:endParaRPr lang="en-US" b="1" dirty="0">
              <a:solidFill>
                <a:srgbClr val="FF0000"/>
              </a:solidFill>
            </a:endParaRPr>
          </a:p>
        </p:txBody>
      </p:sp>
      <p:sp>
        <p:nvSpPr>
          <p:cNvPr id="3" name="Content Placeholder 2">
            <a:extLst>
              <a:ext uri="{FF2B5EF4-FFF2-40B4-BE49-F238E27FC236}">
                <a16:creationId xmlns:a16="http://schemas.microsoft.com/office/drawing/2014/main" id="{00928E1C-D12A-0285-3C23-3851821672CD}"/>
              </a:ext>
            </a:extLst>
          </p:cNvPr>
          <p:cNvSpPr>
            <a:spLocks noGrp="1"/>
          </p:cNvSpPr>
          <p:nvPr>
            <p:ph idx="1"/>
          </p:nvPr>
        </p:nvSpPr>
        <p:spPr/>
        <p:txBody>
          <a:bodyPr vert="horz" lIns="91440" tIns="45720" rIns="91440" bIns="45720" rtlCol="0" anchor="t">
            <a:normAutofit/>
          </a:bodyPr>
          <a:lstStyle/>
          <a:p>
            <a:pPr marL="342900" indent="-342900"/>
            <a:r>
              <a:rPr lang="en-US" dirty="0">
                <a:solidFill>
                  <a:srgbClr val="1F1F1F"/>
                </a:solidFill>
                <a:latin typeface="Source Sans Pro"/>
                <a:ea typeface="Source Sans Pro"/>
                <a:cs typeface="Calibri"/>
              </a:rPr>
              <a:t>Defendant is liable for the fine;</a:t>
            </a:r>
          </a:p>
          <a:p>
            <a:pPr marL="342900" indent="-342900"/>
            <a:r>
              <a:rPr lang="en-US" dirty="0">
                <a:solidFill>
                  <a:srgbClr val="1F1F1F"/>
                </a:solidFill>
                <a:latin typeface="Source Sans Pro"/>
                <a:ea typeface="Source Sans Pro"/>
                <a:cs typeface="Calibri"/>
              </a:rPr>
              <a:t>Municipality may:</a:t>
            </a:r>
          </a:p>
          <a:p>
            <a:pPr marL="642620" lvl="1" indent="-342900">
              <a:buFont typeface="Courier New"/>
              <a:buChar char="o"/>
            </a:pPr>
            <a:r>
              <a:rPr lang="en-US" dirty="0">
                <a:solidFill>
                  <a:srgbClr val="1F1F1F"/>
                </a:solidFill>
                <a:latin typeface="Source Sans Pro"/>
                <a:ea typeface="Source Sans Pro"/>
                <a:cs typeface="Calibri"/>
              </a:rPr>
              <a:t>Double the fine, not to exceed $1,000;</a:t>
            </a:r>
          </a:p>
          <a:p>
            <a:pPr marL="642620" lvl="1" indent="-342900">
              <a:buFont typeface="Courier New"/>
              <a:buChar char="o"/>
            </a:pPr>
            <a:r>
              <a:rPr lang="en-US" dirty="0">
                <a:solidFill>
                  <a:srgbClr val="1F1F1F"/>
                </a:solidFill>
                <a:latin typeface="Source Sans Pro"/>
                <a:ea typeface="Source Sans Pro"/>
                <a:cs typeface="Calibri"/>
              </a:rPr>
              <a:t>Request adjudication by the District Court;</a:t>
            </a:r>
            <a:endParaRPr lang="en-US" dirty="0"/>
          </a:p>
          <a:p>
            <a:pPr marL="642620" lvl="1" indent="-342900">
              <a:buFont typeface="Courier New"/>
              <a:buChar char="o"/>
            </a:pPr>
            <a:r>
              <a:rPr lang="en-US" dirty="0">
                <a:solidFill>
                  <a:srgbClr val="1F1F1F"/>
                </a:solidFill>
                <a:latin typeface="Source Sans Pro"/>
                <a:ea typeface="Source Sans Pro"/>
                <a:cs typeface="Calibri"/>
              </a:rPr>
              <a:t>Make a demand for judgment against the retailer.</a:t>
            </a:r>
            <a:endParaRPr lang="en-US" dirty="0">
              <a:solidFill>
                <a:srgbClr val="000000"/>
              </a:solidFill>
              <a:latin typeface="Calibri"/>
              <a:ea typeface="Source Sans Pro"/>
              <a:cs typeface="Calibri"/>
            </a:endParaRPr>
          </a:p>
          <a:p>
            <a:r>
              <a:rPr lang="en-US" dirty="0">
                <a:solidFill>
                  <a:srgbClr val="1F1F1F"/>
                </a:solidFill>
                <a:latin typeface="Source Sans Pro"/>
                <a:ea typeface="Source Sans Pro"/>
              </a:rPr>
              <a:t>District Court then sets it in for the hearing and notifies the retailer of the hearing date. </a:t>
            </a:r>
          </a:p>
          <a:p>
            <a:endParaRPr lang="en-US" dirty="0">
              <a:solidFill>
                <a:srgbClr val="1F1F1F"/>
              </a:solidFill>
              <a:latin typeface="Source Sans Pro"/>
              <a:ea typeface="Source Sans Pro"/>
              <a:cs typeface="Calibri"/>
            </a:endParaRPr>
          </a:p>
          <a:p>
            <a:endParaRPr lang="en-US" dirty="0">
              <a:solidFill>
                <a:srgbClr val="1F1F1F"/>
              </a:solidFill>
              <a:latin typeface="Source Sans Pro"/>
              <a:ea typeface="Source Sans Pro"/>
              <a:cs typeface="Calibri"/>
            </a:endParaRPr>
          </a:p>
          <a:p>
            <a:endParaRPr lang="en-US" dirty="0">
              <a:ea typeface="Calibri"/>
              <a:cs typeface="Calibri"/>
            </a:endParaRPr>
          </a:p>
        </p:txBody>
      </p:sp>
    </p:spTree>
    <p:extLst>
      <p:ext uri="{BB962C8B-B14F-4D97-AF65-F5344CB8AC3E}">
        <p14:creationId xmlns:p14="http://schemas.microsoft.com/office/powerpoint/2010/main" val="5655722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FFFC1-27AA-5CF0-730D-CB830001B05D}"/>
              </a:ext>
            </a:extLst>
          </p:cNvPr>
          <p:cNvSpPr>
            <a:spLocks noGrp="1"/>
          </p:cNvSpPr>
          <p:nvPr>
            <p:ph type="title"/>
          </p:nvPr>
        </p:nvSpPr>
        <p:spPr/>
        <p:txBody>
          <a:bodyPr/>
          <a:lstStyle/>
          <a:p>
            <a:r>
              <a:rPr lang="en-US" b="1" dirty="0">
                <a:solidFill>
                  <a:srgbClr val="FF0000"/>
                </a:solidFill>
                <a:ea typeface="Calibri"/>
                <a:cs typeface="Calibri"/>
              </a:rPr>
              <a:t>What happens if the retailer does not appear for the hearing?</a:t>
            </a:r>
            <a:endParaRPr lang="en-US" b="1" dirty="0">
              <a:solidFill>
                <a:srgbClr val="FF0000"/>
              </a:solidFill>
            </a:endParaRPr>
          </a:p>
        </p:txBody>
      </p:sp>
      <p:sp>
        <p:nvSpPr>
          <p:cNvPr id="3" name="Content Placeholder 2">
            <a:extLst>
              <a:ext uri="{FF2B5EF4-FFF2-40B4-BE49-F238E27FC236}">
                <a16:creationId xmlns:a16="http://schemas.microsoft.com/office/drawing/2014/main" id="{B9EA839A-8C3E-28EB-73D4-4A581AD81B8E}"/>
              </a:ext>
            </a:extLst>
          </p:cNvPr>
          <p:cNvSpPr>
            <a:spLocks noGrp="1"/>
          </p:cNvSpPr>
          <p:nvPr>
            <p:ph idx="1"/>
          </p:nvPr>
        </p:nvSpPr>
        <p:spPr/>
        <p:txBody>
          <a:bodyPr vert="horz" lIns="91440" tIns="45720" rIns="91440" bIns="45720" rtlCol="0" anchor="t">
            <a:normAutofit/>
          </a:bodyPr>
          <a:lstStyle/>
          <a:p>
            <a:r>
              <a:rPr lang="en-US" dirty="0">
                <a:solidFill>
                  <a:srgbClr val="1F1F1F"/>
                </a:solidFill>
                <a:latin typeface="Calibri"/>
                <a:ea typeface="Source Sans Pro"/>
                <a:cs typeface="Calibri"/>
              </a:rPr>
              <a:t>Municipality may double the fine, not to exceed $1,000. </a:t>
            </a:r>
            <a:endParaRPr lang="en-US">
              <a:latin typeface="Calibri"/>
              <a:cs typeface="Calibri"/>
            </a:endParaRPr>
          </a:p>
          <a:p>
            <a:r>
              <a:rPr lang="en-US" dirty="0">
                <a:ea typeface="Calibri"/>
                <a:cs typeface="Calibri"/>
              </a:rPr>
              <a:t>If the court finds that an infraction was committed, it must enter judgment against the retailer if a demand for judgment has been properly made. </a:t>
            </a:r>
            <a:endParaRPr lang="en-US"/>
          </a:p>
          <a:p>
            <a:endParaRPr lang="en-US" dirty="0">
              <a:solidFill>
                <a:srgbClr val="000000"/>
              </a:solidFill>
              <a:latin typeface="Calibri"/>
              <a:ea typeface="Source Sans Pro"/>
              <a:cs typeface="Calibri"/>
            </a:endParaRPr>
          </a:p>
          <a:p>
            <a:endParaRPr lang="en-US" sz="2100" dirty="0">
              <a:solidFill>
                <a:srgbClr val="1F1F1F"/>
              </a:solidFill>
              <a:latin typeface="Source Sans Pro"/>
              <a:ea typeface="Source Sans Pro"/>
              <a:cs typeface="Calibri"/>
            </a:endParaRPr>
          </a:p>
        </p:txBody>
      </p:sp>
    </p:spTree>
    <p:extLst>
      <p:ext uri="{BB962C8B-B14F-4D97-AF65-F5344CB8AC3E}">
        <p14:creationId xmlns:p14="http://schemas.microsoft.com/office/powerpoint/2010/main" val="32773326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3CCE80-3A47-FC49-4D35-EEEB248E2E5B}"/>
              </a:ext>
            </a:extLst>
          </p:cNvPr>
          <p:cNvSpPr>
            <a:spLocks noGrp="1"/>
          </p:cNvSpPr>
          <p:nvPr>
            <p:ph type="title"/>
          </p:nvPr>
        </p:nvSpPr>
        <p:spPr/>
        <p:txBody>
          <a:bodyPr/>
          <a:lstStyle/>
          <a:p>
            <a:r>
              <a:rPr lang="en-US" b="1" dirty="0">
                <a:solidFill>
                  <a:srgbClr val="FF0000"/>
                </a:solidFill>
                <a:cs typeface="Calibri"/>
              </a:rPr>
              <a:t>What happens if the retailer doesn't pay?</a:t>
            </a:r>
            <a:endParaRPr lang="en-US" b="1" dirty="0">
              <a:solidFill>
                <a:srgbClr val="FF0000"/>
              </a:solidFill>
            </a:endParaRPr>
          </a:p>
        </p:txBody>
      </p:sp>
      <p:sp>
        <p:nvSpPr>
          <p:cNvPr id="3" name="Content Placeholder 2">
            <a:extLst>
              <a:ext uri="{FF2B5EF4-FFF2-40B4-BE49-F238E27FC236}">
                <a16:creationId xmlns:a16="http://schemas.microsoft.com/office/drawing/2014/main" id="{815CA4E0-17A8-5AE6-9FA3-0F1F4AD8A9C0}"/>
              </a:ext>
            </a:extLst>
          </p:cNvPr>
          <p:cNvSpPr>
            <a:spLocks noGrp="1"/>
          </p:cNvSpPr>
          <p:nvPr>
            <p:ph idx="1"/>
          </p:nvPr>
        </p:nvSpPr>
        <p:spPr/>
        <p:txBody>
          <a:bodyPr vert="horz" lIns="91440" tIns="45720" rIns="91440" bIns="45720" rtlCol="0" anchor="t">
            <a:normAutofit/>
          </a:bodyPr>
          <a:lstStyle/>
          <a:p>
            <a:r>
              <a:rPr lang="en-US" dirty="0">
                <a:cs typeface="Calibri"/>
              </a:rPr>
              <a:t>If judgment is entered against the defendant and it remains unpaid after 30 days, it can be enforced in other ways by the court. </a:t>
            </a:r>
            <a:endParaRPr lang="en-US" dirty="0" err="1">
              <a:cs typeface="Calibri"/>
            </a:endParaRPr>
          </a:p>
          <a:p>
            <a:r>
              <a:rPr lang="en-US" dirty="0">
                <a:cs typeface="Calibri"/>
              </a:rPr>
              <a:t>Note: May treat failure to pay as contempt of court. </a:t>
            </a:r>
          </a:p>
          <a:p>
            <a:endParaRPr lang="en-US" dirty="0">
              <a:cs typeface="Calibri"/>
            </a:endParaRPr>
          </a:p>
          <a:p>
            <a:pPr marL="0" indent="0">
              <a:buNone/>
            </a:pPr>
            <a:r>
              <a:rPr lang="en-US" b="1" dirty="0">
                <a:cs typeface="Calibri"/>
              </a:rPr>
              <a:t>Criminal Law, 10-107: Money judgment may be enforced in the same manner as a civil judgment. </a:t>
            </a:r>
          </a:p>
        </p:txBody>
      </p:sp>
    </p:spTree>
    <p:extLst>
      <p:ext uri="{BB962C8B-B14F-4D97-AF65-F5344CB8AC3E}">
        <p14:creationId xmlns:p14="http://schemas.microsoft.com/office/powerpoint/2010/main" val="37799192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F8E1B-3057-436C-7110-C7ECD5845EBE}"/>
              </a:ext>
            </a:extLst>
          </p:cNvPr>
          <p:cNvSpPr>
            <a:spLocks noGrp="1"/>
          </p:cNvSpPr>
          <p:nvPr>
            <p:ph type="title"/>
          </p:nvPr>
        </p:nvSpPr>
        <p:spPr/>
        <p:txBody>
          <a:bodyPr/>
          <a:lstStyle/>
          <a:p>
            <a:r>
              <a:rPr lang="en-US" b="1" dirty="0">
                <a:solidFill>
                  <a:srgbClr val="FF0000"/>
                </a:solidFill>
                <a:cs typeface="Calibri"/>
              </a:rPr>
              <a:t>But where does the money go!?!</a:t>
            </a:r>
            <a:endParaRPr lang="en-US" dirty="0">
              <a:solidFill>
                <a:srgbClr val="FF0000"/>
              </a:solidFill>
              <a:cs typeface="Calibri"/>
            </a:endParaRPr>
          </a:p>
        </p:txBody>
      </p:sp>
      <p:sp>
        <p:nvSpPr>
          <p:cNvPr id="3" name="Content Placeholder 2">
            <a:extLst>
              <a:ext uri="{FF2B5EF4-FFF2-40B4-BE49-F238E27FC236}">
                <a16:creationId xmlns:a16="http://schemas.microsoft.com/office/drawing/2014/main" id="{E9DDD8D0-D107-88E5-DCB2-EA921664D2CE}"/>
              </a:ext>
            </a:extLst>
          </p:cNvPr>
          <p:cNvSpPr>
            <a:spLocks noGrp="1"/>
          </p:cNvSpPr>
          <p:nvPr>
            <p:ph idx="1"/>
          </p:nvPr>
        </p:nvSpPr>
        <p:spPr/>
        <p:txBody>
          <a:bodyPr vert="horz" lIns="91440" tIns="45720" rIns="91440" bIns="45720" rtlCol="0" anchor="t">
            <a:normAutofit/>
          </a:bodyPr>
          <a:lstStyle/>
          <a:p>
            <a:r>
              <a:rPr lang="en-US" dirty="0">
                <a:cs typeface="Calibri"/>
              </a:rPr>
              <a:t>Money shall be remitted to the county; does not necessarily mean it will return to tobacco enforcement efforts.</a:t>
            </a:r>
          </a:p>
          <a:p>
            <a:endParaRPr lang="en-US" dirty="0">
              <a:cs typeface="Calibri"/>
            </a:endParaRPr>
          </a:p>
          <a:p>
            <a:pPr marL="0" indent="0">
              <a:buNone/>
            </a:pPr>
            <a:r>
              <a:rPr lang="en-US" b="1" dirty="0">
                <a:cs typeface="Calibri"/>
              </a:rPr>
              <a:t>Criminal Law, 10-107:</a:t>
            </a:r>
            <a:r>
              <a:rPr lang="en-US" dirty="0">
                <a:cs typeface="Calibri"/>
              </a:rPr>
              <a:t> Criminal fines/penalties are remitted to the state. </a:t>
            </a:r>
          </a:p>
        </p:txBody>
      </p:sp>
    </p:spTree>
    <p:extLst>
      <p:ext uri="{BB962C8B-B14F-4D97-AF65-F5344CB8AC3E}">
        <p14:creationId xmlns:p14="http://schemas.microsoft.com/office/powerpoint/2010/main" val="35321924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4B6ED2-127A-41A3-9F8E-62FF7B972498}"/>
              </a:ext>
            </a:extLst>
          </p:cNvPr>
          <p:cNvSpPr>
            <a:spLocks noGrp="1"/>
          </p:cNvSpPr>
          <p:nvPr>
            <p:ph type="title"/>
          </p:nvPr>
        </p:nvSpPr>
        <p:spPr>
          <a:xfrm>
            <a:off x="609600" y="480496"/>
            <a:ext cx="10972800" cy="1143000"/>
          </a:xfrm>
        </p:spPr>
        <p:txBody>
          <a:bodyPr/>
          <a:lstStyle/>
          <a:p>
            <a:r>
              <a:rPr lang="en-US" b="1" dirty="0">
                <a:solidFill>
                  <a:srgbClr val="FF0000"/>
                </a:solidFill>
              </a:rPr>
              <a:t>Save the Date(s)</a:t>
            </a:r>
            <a:endParaRPr lang="en-US" b="1">
              <a:solidFill>
                <a:srgbClr val="FF0000"/>
              </a:solidFill>
            </a:endParaRPr>
          </a:p>
        </p:txBody>
      </p:sp>
      <p:sp>
        <p:nvSpPr>
          <p:cNvPr id="3" name="Content Placeholder 2">
            <a:extLst>
              <a:ext uri="{FF2B5EF4-FFF2-40B4-BE49-F238E27FC236}">
                <a16:creationId xmlns:a16="http://schemas.microsoft.com/office/drawing/2014/main" id="{449E54D2-456A-4980-A766-FC7CECBAEB3D}"/>
              </a:ext>
            </a:extLst>
          </p:cNvPr>
          <p:cNvSpPr>
            <a:spLocks noGrp="1"/>
          </p:cNvSpPr>
          <p:nvPr>
            <p:ph idx="1"/>
          </p:nvPr>
        </p:nvSpPr>
        <p:spPr>
          <a:xfrm>
            <a:off x="546970" y="1425172"/>
            <a:ext cx="10972800" cy="4095571"/>
          </a:xfrm>
        </p:spPr>
        <p:txBody>
          <a:bodyPr vert="horz" lIns="91440" tIns="45720" rIns="91440" bIns="45720" rtlCol="0" anchor="t">
            <a:normAutofit/>
          </a:bodyPr>
          <a:lstStyle/>
          <a:p>
            <a:pPr marL="0" indent="0">
              <a:buNone/>
            </a:pPr>
            <a:r>
              <a:rPr lang="en-US" sz="3600" b="1" dirty="0">
                <a:cs typeface="Calibri"/>
              </a:rPr>
              <a:t>Upcoming LRC Webinars: </a:t>
            </a:r>
            <a:endParaRPr lang="en-US" dirty="0">
              <a:cs typeface="Calibri"/>
            </a:endParaRPr>
          </a:p>
          <a:p>
            <a:pPr marL="0" indent="0">
              <a:buNone/>
            </a:pPr>
            <a:r>
              <a:rPr lang="en-US" sz="3600" dirty="0">
                <a:cs typeface="Calibri"/>
              </a:rPr>
              <a:t>January 14th @ 12:00</a:t>
            </a:r>
          </a:p>
          <a:p>
            <a:pPr marL="0" indent="0">
              <a:buNone/>
            </a:pPr>
            <a:r>
              <a:rPr lang="en-US" sz="3600" b="1" dirty="0">
                <a:cs typeface="Calibri"/>
              </a:rPr>
              <a:t>Local Tobacco Grantee Meeting:</a:t>
            </a:r>
          </a:p>
          <a:p>
            <a:pPr marL="0" indent="0">
              <a:buNone/>
            </a:pPr>
            <a:r>
              <a:rPr lang="en-US" sz="3600" dirty="0">
                <a:cs typeface="Calibri"/>
              </a:rPr>
              <a:t>April 30th time TBD</a:t>
            </a:r>
          </a:p>
          <a:p>
            <a:pPr marL="0" indent="0">
              <a:buNone/>
            </a:pPr>
            <a:r>
              <a:rPr lang="en-US" sz="3600" b="1" dirty="0">
                <a:cs typeface="Calibri"/>
              </a:rPr>
              <a:t>Annual Conference:</a:t>
            </a:r>
          </a:p>
          <a:p>
            <a:pPr marL="0" indent="0">
              <a:buNone/>
            </a:pPr>
            <a:r>
              <a:rPr lang="en-US" sz="3600" dirty="0">
                <a:cs typeface="Calibri"/>
              </a:rPr>
              <a:t>June 4th (tentative)</a:t>
            </a:r>
          </a:p>
          <a:p>
            <a:pPr marL="0" indent="0">
              <a:buNone/>
            </a:pPr>
            <a:endParaRPr lang="en-US" sz="3600" dirty="0">
              <a:cs typeface="Calibri"/>
            </a:endParaRPr>
          </a:p>
          <a:p>
            <a:pPr marL="0" indent="0">
              <a:buNone/>
            </a:pPr>
            <a:endParaRPr lang="en-US" sz="3600">
              <a:cs typeface="Calibri"/>
            </a:endParaRPr>
          </a:p>
        </p:txBody>
      </p:sp>
    </p:spTree>
    <p:extLst>
      <p:ext uri="{BB962C8B-B14F-4D97-AF65-F5344CB8AC3E}">
        <p14:creationId xmlns:p14="http://schemas.microsoft.com/office/powerpoint/2010/main" val="35865341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00E10-F871-43CF-B4BF-0B4ADAF11564}"/>
              </a:ext>
            </a:extLst>
          </p:cNvPr>
          <p:cNvSpPr>
            <a:spLocks noGrp="1"/>
          </p:cNvSpPr>
          <p:nvPr>
            <p:ph type="title"/>
          </p:nvPr>
        </p:nvSpPr>
        <p:spPr/>
        <p:txBody>
          <a:bodyPr/>
          <a:lstStyle/>
          <a:p>
            <a:r>
              <a:rPr lang="en-US" b="1">
                <a:solidFill>
                  <a:srgbClr val="FF0000"/>
                </a:solidFill>
              </a:rPr>
              <a:t>Questions?</a:t>
            </a:r>
          </a:p>
        </p:txBody>
      </p:sp>
      <p:sp>
        <p:nvSpPr>
          <p:cNvPr id="3" name="Content Placeholder 2">
            <a:extLst>
              <a:ext uri="{FF2B5EF4-FFF2-40B4-BE49-F238E27FC236}">
                <a16:creationId xmlns:a16="http://schemas.microsoft.com/office/drawing/2014/main" id="{BF6DB49B-E39D-4B03-8639-ADC9654DF1A5}"/>
              </a:ext>
            </a:extLst>
          </p:cNvPr>
          <p:cNvSpPr>
            <a:spLocks noGrp="1"/>
          </p:cNvSpPr>
          <p:nvPr>
            <p:ph idx="1"/>
          </p:nvPr>
        </p:nvSpPr>
        <p:spPr/>
        <p:txBody>
          <a:bodyPr vert="horz" lIns="91440" tIns="45720" rIns="91440" bIns="45720" rtlCol="0" anchor="t">
            <a:normAutofit/>
          </a:bodyPr>
          <a:lstStyle/>
          <a:p>
            <a:pPr marL="0" indent="0">
              <a:buNone/>
            </a:pPr>
            <a:r>
              <a:rPr lang="en-US" dirty="0">
                <a:cs typeface="Calibri"/>
              </a:rPr>
              <a:t>Publichealth@law.umaryland.edu</a:t>
            </a:r>
          </a:p>
          <a:p>
            <a:pPr marL="0" indent="0">
              <a:buNone/>
            </a:pPr>
            <a:r>
              <a:rPr lang="en-US" dirty="0"/>
              <a:t>(410) 706-5993 </a:t>
            </a:r>
            <a:endParaRPr lang="en-US" dirty="0">
              <a:cs typeface="Calibri"/>
            </a:endParaRPr>
          </a:p>
        </p:txBody>
      </p:sp>
    </p:spTree>
    <p:extLst>
      <p:ext uri="{BB962C8B-B14F-4D97-AF65-F5344CB8AC3E}">
        <p14:creationId xmlns:p14="http://schemas.microsoft.com/office/powerpoint/2010/main" val="9790879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spcBef>
                <a:spcPts val="0"/>
              </a:spcBef>
              <a:buNone/>
            </a:pPr>
            <a:r>
              <a:rPr lang="en-US" sz="1800">
                <a:solidFill>
                  <a:srgbClr val="000000"/>
                </a:solidFill>
                <a:latin typeface="+mj-lt"/>
                <a:ea typeface="Calibri" panose="020F0502020204030204" pitchFamily="34" charset="0"/>
                <a:cs typeface="Times New Roman" panose="02020603050405020304" pitchFamily="18" charset="0"/>
              </a:rPr>
              <a:t>We humbly acknowledge that we are convening on the ancestral </a:t>
            </a:r>
            <a:r>
              <a:rPr lang="en-US" sz="1800">
                <a:solidFill>
                  <a:srgbClr val="000000"/>
                </a:solidFill>
                <a:latin typeface="+mj-lt"/>
                <a:ea typeface="Times New Roman" panose="02020603050405020304" pitchFamily="18" charset="0"/>
                <a:cs typeface="Times New Roman" panose="02020603050405020304" pitchFamily="18" charset="0"/>
              </a:rPr>
              <a:t>lands of the Piscataway, </a:t>
            </a:r>
            <a:r>
              <a:rPr lang="en-US" sz="1800" err="1">
                <a:solidFill>
                  <a:srgbClr val="000000"/>
                </a:solidFill>
                <a:latin typeface="+mj-lt"/>
                <a:ea typeface="Times New Roman" panose="02020603050405020304" pitchFamily="18" charset="0"/>
                <a:cs typeface="Times New Roman" panose="02020603050405020304" pitchFamily="18" charset="0"/>
              </a:rPr>
              <a:t>Nentego</a:t>
            </a:r>
            <a:r>
              <a:rPr lang="en-US" sz="1800">
                <a:solidFill>
                  <a:srgbClr val="000000"/>
                </a:solidFill>
                <a:latin typeface="+mj-lt"/>
                <a:ea typeface="Times New Roman" panose="02020603050405020304" pitchFamily="18" charset="0"/>
                <a:cs typeface="Times New Roman" panose="02020603050405020304" pitchFamily="18" charset="0"/>
              </a:rPr>
              <a:t> (Nanticoke), and Susquehannock peoples in Baltimore City. We wish to pay our respects to the elders and past and present citizens of these tribes. We strive to hold space and value the perspectives that these nations share regarding their histories, cultures, and traditions.</a:t>
            </a:r>
            <a:endParaRPr lang="en-US" sz="1800">
              <a:latin typeface="+mj-lt"/>
              <a:ea typeface="Calibri" panose="020F0502020204030204" pitchFamily="34" charset="0"/>
              <a:cs typeface="Times New Roman" panose="02020603050405020304" pitchFamily="18" charset="0"/>
            </a:endParaRPr>
          </a:p>
          <a:p>
            <a:pPr marL="0" indent="0">
              <a:spcBef>
                <a:spcPts val="0"/>
              </a:spcBef>
              <a:buNone/>
            </a:pPr>
            <a:r>
              <a:rPr lang="en-US" sz="1800">
                <a:solidFill>
                  <a:srgbClr val="000000"/>
                </a:solidFill>
                <a:latin typeface="+mj-lt"/>
                <a:ea typeface="Times New Roman" panose="02020603050405020304" pitchFamily="18" charset="0"/>
                <a:cs typeface="Times New Roman" panose="02020603050405020304" pitchFamily="18" charset="0"/>
              </a:rPr>
              <a:t> </a:t>
            </a:r>
            <a:endParaRPr lang="en-US" sz="1800">
              <a:latin typeface="+mj-lt"/>
              <a:ea typeface="Calibri" panose="020F0502020204030204" pitchFamily="34" charset="0"/>
              <a:cs typeface="Times New Roman" panose="02020603050405020304" pitchFamily="18" charset="0"/>
            </a:endParaRPr>
          </a:p>
          <a:p>
            <a:pPr marL="0" indent="0">
              <a:spcBef>
                <a:spcPts val="0"/>
              </a:spcBef>
              <a:buNone/>
            </a:pPr>
            <a:r>
              <a:rPr lang="en-US" sz="1800">
                <a:solidFill>
                  <a:srgbClr val="000000"/>
                </a:solidFill>
                <a:latin typeface="+mj-lt"/>
                <a:ea typeface="Times New Roman" panose="02020603050405020304" pitchFamily="18" charset="0"/>
                <a:cs typeface="Times New Roman" panose="02020603050405020304" pitchFamily="18" charset="0"/>
              </a:rPr>
              <a:t>We also acknowledge the land stolen from these nations, whether through colonization, broken treaties, forced removal and/or genocide and their inherent right to self-determination. </a:t>
            </a:r>
            <a:r>
              <a:rPr lang="en-US" sz="1800" u="sng">
                <a:solidFill>
                  <a:srgbClr val="000000"/>
                </a:solidFill>
                <a:latin typeface="+mj-lt"/>
                <a:ea typeface="Calibri" panose="020F0502020204030204" pitchFamily="34" charset="0"/>
                <a:cs typeface="Times New Roman" panose="02020603050405020304" pitchFamily="18" charset="0"/>
              </a:rPr>
              <a:t>May this digital space serve as one moment among many for ending anti-Black racism, modern colonialism, and white supremacy and for creating equitable relations that honor and heal communities and the land.</a:t>
            </a:r>
            <a:r>
              <a:rPr lang="en-US" sz="1800">
                <a:latin typeface="+mj-lt"/>
                <a:ea typeface="Calibri" panose="020F0502020204030204" pitchFamily="34" charset="0"/>
                <a:cs typeface="Times New Roman" panose="02020603050405020304" pitchFamily="18" charset="0"/>
              </a:rPr>
              <a:t> </a:t>
            </a:r>
          </a:p>
          <a:p>
            <a:pPr marL="0" indent="0">
              <a:spcBef>
                <a:spcPts val="0"/>
              </a:spcBef>
              <a:buNone/>
            </a:pPr>
            <a:r>
              <a:rPr lang="en-US" sz="1800">
                <a:solidFill>
                  <a:srgbClr val="000000"/>
                </a:solidFill>
                <a:latin typeface="+mj-lt"/>
                <a:ea typeface="Times New Roman" panose="02020603050405020304" pitchFamily="18" charset="0"/>
                <a:cs typeface="Times New Roman" panose="02020603050405020304" pitchFamily="18" charset="0"/>
              </a:rPr>
              <a:t> </a:t>
            </a:r>
            <a:endParaRPr lang="en-US" sz="1800">
              <a:latin typeface="+mj-lt"/>
              <a:ea typeface="Calibri" panose="020F0502020204030204" pitchFamily="34" charset="0"/>
              <a:cs typeface="Times New Roman" panose="02020603050405020304" pitchFamily="18" charset="0"/>
            </a:endParaRPr>
          </a:p>
          <a:p>
            <a:pPr marL="0" indent="0">
              <a:spcBef>
                <a:spcPts val="0"/>
              </a:spcBef>
              <a:buNone/>
            </a:pPr>
            <a:r>
              <a:rPr lang="en-US" sz="1800">
                <a:solidFill>
                  <a:srgbClr val="000000"/>
                </a:solidFill>
                <a:latin typeface="+mj-lt"/>
                <a:ea typeface="Times New Roman" panose="02020603050405020304" pitchFamily="18" charset="0"/>
                <a:cs typeface="Times New Roman" panose="02020603050405020304" pitchFamily="18" charset="0"/>
              </a:rPr>
              <a:t> </a:t>
            </a:r>
            <a:endParaRPr lang="en-US" sz="1800">
              <a:latin typeface="+mj-lt"/>
              <a:ea typeface="Calibri" panose="020F0502020204030204" pitchFamily="34" charset="0"/>
              <a:cs typeface="Times New Roman" panose="02020603050405020304" pitchFamily="18" charset="0"/>
            </a:endParaRPr>
          </a:p>
          <a:p>
            <a:pPr marL="0" indent="0">
              <a:spcBef>
                <a:spcPts val="0"/>
              </a:spcBef>
              <a:buNone/>
            </a:pPr>
            <a:r>
              <a:rPr lang="en-US" sz="1800" u="sng">
                <a:solidFill>
                  <a:srgbClr val="0563C1"/>
                </a:solidFill>
                <a:latin typeface="+mj-lt"/>
                <a:ea typeface="Calibri" panose="020F0502020204030204" pitchFamily="34" charset="0"/>
                <a:cs typeface="Times New Roman" panose="02020603050405020304" pitchFamily="18" charset="0"/>
                <a:hlinkClick r:id="rId2"/>
              </a:rPr>
              <a:t>https://native-land.ca/</a:t>
            </a:r>
            <a:r>
              <a:rPr lang="en-US" sz="1800">
                <a:latin typeface="+mj-lt"/>
                <a:ea typeface="Calibri" panose="020F0502020204030204" pitchFamily="34" charset="0"/>
                <a:cs typeface="Times New Roman" panose="02020603050405020304" pitchFamily="18" charset="0"/>
              </a:rPr>
              <a:t> </a:t>
            </a:r>
            <a:endParaRPr lang="en-US">
              <a:latin typeface="Times New Roman" panose="02020603050405020304" pitchFamily="18" charset="0"/>
              <a:cs typeface="Times New Roman" panose="02020603050405020304" pitchFamily="18" charset="0"/>
            </a:endParaRPr>
          </a:p>
          <a:p>
            <a:pPr marL="109728" indent="0">
              <a:buNone/>
            </a:pPr>
            <a:endParaRPr lang="en-US"/>
          </a:p>
          <a:p>
            <a:pPr marL="109728" indent="0">
              <a:buNone/>
            </a:pPr>
            <a:endParaRPr lang="en-US"/>
          </a:p>
        </p:txBody>
      </p:sp>
      <p:sp>
        <p:nvSpPr>
          <p:cNvPr id="3" name="Title 2"/>
          <p:cNvSpPr>
            <a:spLocks noGrp="1"/>
          </p:cNvSpPr>
          <p:nvPr>
            <p:ph type="title"/>
          </p:nvPr>
        </p:nvSpPr>
        <p:spPr/>
        <p:txBody>
          <a:bodyPr/>
          <a:lstStyle/>
          <a:p>
            <a:pPr algn="ctr"/>
            <a:r>
              <a:rPr lang="en-US" b="1">
                <a:solidFill>
                  <a:srgbClr val="FF0000"/>
                </a:solidFill>
              </a:rPr>
              <a:t>Tribal Land Acknowledgment</a:t>
            </a:r>
          </a:p>
        </p:txBody>
      </p:sp>
    </p:spTree>
    <p:extLst>
      <p:ext uri="{BB962C8B-B14F-4D97-AF65-F5344CB8AC3E}">
        <p14:creationId xmlns:p14="http://schemas.microsoft.com/office/powerpoint/2010/main" val="3485007979"/>
      </p:ext>
    </p:extLst>
  </p:cSld>
  <p:clrMapOvr>
    <a:masterClrMapping/>
  </p:clrMapOvr>
  <mc:AlternateContent xmlns:mc="http://schemas.openxmlformats.org/markup-compatibility/2006" xmlns:p14="http://schemas.microsoft.com/office/powerpoint/2010/main">
    <mc:Choice Requires="p14">
      <p:transition spd="slow" p14:dur="2000" advClick="0" advTm="30000"/>
    </mc:Choice>
    <mc:Fallback xmlns="">
      <p:transition spd="slow" advClick="0" advTm="30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703D4-325B-47CB-835F-A603A7E9BA82}"/>
              </a:ext>
            </a:extLst>
          </p:cNvPr>
          <p:cNvSpPr>
            <a:spLocks noGrp="1"/>
          </p:cNvSpPr>
          <p:nvPr>
            <p:ph type="title"/>
          </p:nvPr>
        </p:nvSpPr>
        <p:spPr>
          <a:xfrm>
            <a:off x="808383" y="393391"/>
            <a:ext cx="11005930" cy="822740"/>
          </a:xfrm>
        </p:spPr>
        <p:txBody>
          <a:bodyPr/>
          <a:lstStyle/>
          <a:p>
            <a:r>
              <a:rPr lang="en-US" b="1">
                <a:solidFill>
                  <a:srgbClr val="FF0000"/>
                </a:solidFill>
              </a:rPr>
              <a:t>Agenda</a:t>
            </a:r>
          </a:p>
        </p:txBody>
      </p:sp>
      <p:sp>
        <p:nvSpPr>
          <p:cNvPr id="3" name="Content Placeholder 2">
            <a:extLst>
              <a:ext uri="{FF2B5EF4-FFF2-40B4-BE49-F238E27FC236}">
                <a16:creationId xmlns:a16="http://schemas.microsoft.com/office/drawing/2014/main" id="{8A286331-117C-46B8-BD14-1B978C635271}"/>
              </a:ext>
            </a:extLst>
          </p:cNvPr>
          <p:cNvSpPr>
            <a:spLocks noGrp="1"/>
          </p:cNvSpPr>
          <p:nvPr>
            <p:ph idx="1"/>
          </p:nvPr>
        </p:nvSpPr>
        <p:spPr>
          <a:xfrm>
            <a:off x="609600" y="1068513"/>
            <a:ext cx="10972800" cy="5057656"/>
          </a:xfrm>
        </p:spPr>
        <p:txBody>
          <a:bodyPr>
            <a:normAutofit/>
          </a:bodyPr>
          <a:lstStyle/>
          <a:p>
            <a:pPr marL="657225" indent="-342900">
              <a:lnSpc>
                <a:spcPct val="115000"/>
              </a:lnSpc>
              <a:spcBef>
                <a:spcPts val="0"/>
              </a:spcBef>
            </a:pPr>
            <a:endParaRPr lang="en-US" sz="300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a:p>
        </p:txBody>
      </p:sp>
      <p:sp>
        <p:nvSpPr>
          <p:cNvPr id="4" name="TextBox 3">
            <a:extLst>
              <a:ext uri="{FF2B5EF4-FFF2-40B4-BE49-F238E27FC236}">
                <a16:creationId xmlns:a16="http://schemas.microsoft.com/office/drawing/2014/main" id="{F02CA355-92B9-0873-8625-44CDAB749905}"/>
              </a:ext>
            </a:extLst>
          </p:cNvPr>
          <p:cNvSpPr txBox="1"/>
          <p:nvPr/>
        </p:nvSpPr>
        <p:spPr>
          <a:xfrm>
            <a:off x="375543" y="935476"/>
            <a:ext cx="11213830" cy="618630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dirty="0">
                <a:latin typeface="Times New Roman"/>
                <a:cs typeface="Times New Roman"/>
              </a:rPr>
              <a:t>9:30-9:50 Welcome and Introductions </a:t>
            </a:r>
          </a:p>
          <a:p>
            <a:r>
              <a:rPr lang="en-US" sz="1400" dirty="0">
                <a:latin typeface="Times New Roman"/>
                <a:cs typeface="Times New Roman"/>
              </a:rPr>
              <a:t>Kathi Hoke, Executive Director, Legal Resource Center </a:t>
            </a:r>
          </a:p>
          <a:p>
            <a:endParaRPr lang="en-US" sz="1400" dirty="0">
              <a:latin typeface="Times New Roman"/>
              <a:cs typeface="Times New Roman"/>
            </a:endParaRPr>
          </a:p>
          <a:p>
            <a:r>
              <a:rPr lang="en-US" sz="1400" b="1" dirty="0">
                <a:latin typeface="Times New Roman"/>
                <a:cs typeface="Times New Roman"/>
              </a:rPr>
              <a:t>9:30-9:50 Tobacco Retail Modernization Act: An Overview </a:t>
            </a:r>
          </a:p>
          <a:p>
            <a:r>
              <a:rPr lang="en-US" sz="1400" dirty="0">
                <a:latin typeface="Times New Roman"/>
                <a:cs typeface="Times New Roman"/>
              </a:rPr>
              <a:t>Kathi Hoke, Executive Director, Legal Resource Center </a:t>
            </a:r>
          </a:p>
          <a:p>
            <a:endParaRPr lang="en-US" sz="1400" dirty="0">
              <a:latin typeface="Times New Roman"/>
              <a:cs typeface="Times New Roman"/>
            </a:endParaRPr>
          </a:p>
          <a:p>
            <a:r>
              <a:rPr lang="en-US" sz="1400" b="1" dirty="0">
                <a:latin typeface="Times New Roman"/>
                <a:cs typeface="Times New Roman"/>
              </a:rPr>
              <a:t>10:00-10:30 Tobacco Retail Modernization Act Implementation and Administrative Hearings</a:t>
            </a:r>
            <a:endParaRPr lang="en-US" sz="1400" dirty="0">
              <a:latin typeface="Times New Roman"/>
              <a:cs typeface="Times New Roman"/>
            </a:endParaRPr>
          </a:p>
          <a:p>
            <a:r>
              <a:rPr lang="en-US" sz="1400" dirty="0">
                <a:latin typeface="Times New Roman"/>
                <a:cs typeface="Times New Roman"/>
              </a:rPr>
              <a:t>Jeff Hann, Assistant Director, Legal and Legislative Division, Alcohol, Tobacco, and Cannabis Commission </a:t>
            </a:r>
          </a:p>
          <a:p>
            <a:endParaRPr lang="en-US" sz="1400" dirty="0">
              <a:latin typeface="Times New Roman"/>
              <a:cs typeface="Times New Roman"/>
            </a:endParaRPr>
          </a:p>
          <a:p>
            <a:r>
              <a:rPr lang="en-US" sz="1400" b="1" dirty="0">
                <a:latin typeface="Times New Roman"/>
                <a:cs typeface="Times New Roman"/>
              </a:rPr>
              <a:t>10:30-11:00 Cannabis FAQ</a:t>
            </a:r>
          </a:p>
          <a:p>
            <a:r>
              <a:rPr lang="en-US" sz="1400" dirty="0">
                <a:latin typeface="Times New Roman"/>
                <a:cs typeface="Times New Roman"/>
              </a:rPr>
              <a:t>Mat Swinburne, Managing Director, Legal Resource Center-Cannabis </a:t>
            </a:r>
          </a:p>
          <a:p>
            <a:endParaRPr lang="en-US" sz="1400" dirty="0">
              <a:latin typeface="Times New Roman"/>
              <a:cs typeface="Times New Roman"/>
            </a:endParaRPr>
          </a:p>
          <a:p>
            <a:r>
              <a:rPr lang="en-US" sz="1400" b="1" dirty="0">
                <a:latin typeface="Times New Roman"/>
                <a:cs typeface="Times New Roman"/>
              </a:rPr>
              <a:t>11:00-11:45 MDH Updates </a:t>
            </a:r>
          </a:p>
          <a:p>
            <a:r>
              <a:rPr lang="en-US" sz="1400" dirty="0">
                <a:latin typeface="Times New Roman"/>
                <a:cs typeface="Times New Roman"/>
              </a:rPr>
              <a:t>Dana Moncrief, Director, Center for Tobacco Prevention and Control, MDH</a:t>
            </a:r>
          </a:p>
          <a:p>
            <a:endParaRPr lang="en-US" sz="1400" dirty="0">
              <a:latin typeface="Times New Roman"/>
              <a:cs typeface="Times New Roman"/>
            </a:endParaRPr>
          </a:p>
          <a:p>
            <a:r>
              <a:rPr lang="en-US" sz="1400" b="1" dirty="0">
                <a:latin typeface="Times New Roman"/>
                <a:cs typeface="Times New Roman"/>
              </a:rPr>
              <a:t>11:45-12:15 Lunch </a:t>
            </a:r>
          </a:p>
          <a:p>
            <a:endParaRPr lang="en-US" sz="1400" i="1" dirty="0">
              <a:latin typeface="Times New Roman"/>
              <a:cs typeface="Times New Roman"/>
            </a:endParaRPr>
          </a:p>
          <a:p>
            <a:r>
              <a:rPr lang="en-US" sz="1400" b="1" dirty="0">
                <a:latin typeface="Times New Roman"/>
                <a:cs typeface="Times New Roman"/>
              </a:rPr>
              <a:t>12:15-1:00 Tobacco Retail Modernization: FAQ and Implementation </a:t>
            </a:r>
          </a:p>
          <a:p>
            <a:r>
              <a:rPr lang="en-US" sz="1400" dirty="0">
                <a:latin typeface="Times New Roman"/>
                <a:cs typeface="Times New Roman"/>
              </a:rPr>
              <a:t>Brooke </a:t>
            </a:r>
            <a:r>
              <a:rPr lang="en-US" sz="1400" err="1">
                <a:latin typeface="Times New Roman"/>
                <a:cs typeface="Times New Roman"/>
              </a:rPr>
              <a:t>Torton</a:t>
            </a:r>
            <a:r>
              <a:rPr lang="en-US" sz="1400" dirty="0">
                <a:latin typeface="Times New Roman"/>
                <a:cs typeface="Times New Roman"/>
              </a:rPr>
              <a:t>, Managing Director, Legal Resource Center-Tobacco</a:t>
            </a:r>
          </a:p>
          <a:p>
            <a:r>
              <a:rPr lang="en-US" sz="1400" dirty="0">
                <a:latin typeface="Times New Roman"/>
                <a:cs typeface="Times New Roman"/>
              </a:rPr>
              <a:t>Blair Inniss, Deputy Director, Legal Resource Center-Tobacco </a:t>
            </a:r>
          </a:p>
          <a:p>
            <a:endParaRPr lang="en-US" sz="1400" dirty="0">
              <a:latin typeface="Times New Roman"/>
              <a:cs typeface="Times New Roman"/>
            </a:endParaRPr>
          </a:p>
          <a:p>
            <a:r>
              <a:rPr lang="en-US" sz="1400" b="1" dirty="0">
                <a:latin typeface="Times New Roman"/>
                <a:cs typeface="Times New Roman"/>
              </a:rPr>
              <a:t>1:00-1:55 Structured Networking</a:t>
            </a:r>
          </a:p>
          <a:p>
            <a:endParaRPr lang="en-US" sz="1400" b="1" dirty="0">
              <a:latin typeface="Times New Roman"/>
              <a:cs typeface="Times New Roman"/>
            </a:endParaRPr>
          </a:p>
          <a:p>
            <a:r>
              <a:rPr lang="en-US" sz="1400" b="1" dirty="0">
                <a:latin typeface="Times New Roman"/>
                <a:cs typeface="Times New Roman"/>
              </a:rPr>
              <a:t>1:55-2:00 Closing Remarks </a:t>
            </a:r>
          </a:p>
          <a:p>
            <a:endParaRPr lang="en-US" sz="1400" b="1" dirty="0">
              <a:latin typeface="Times New Roman"/>
              <a:cs typeface="Times New Roman"/>
            </a:endParaRPr>
          </a:p>
          <a:p>
            <a:endParaRPr lang="en-US" sz="1400">
              <a:latin typeface="Times New Roman"/>
              <a:cs typeface="Times New Roman"/>
            </a:endParaRPr>
          </a:p>
          <a:p>
            <a:pPr algn="l"/>
            <a:endParaRPr lang="en-US" sz="1400" i="1" dirty="0">
              <a:latin typeface="Times New Roman"/>
              <a:cs typeface="Times New Roman"/>
            </a:endParaRPr>
          </a:p>
          <a:p>
            <a:endParaRPr lang="en-US">
              <a:cs typeface="Calibri"/>
            </a:endParaRPr>
          </a:p>
        </p:txBody>
      </p:sp>
    </p:spTree>
    <p:extLst>
      <p:ext uri="{BB962C8B-B14F-4D97-AF65-F5344CB8AC3E}">
        <p14:creationId xmlns:p14="http://schemas.microsoft.com/office/powerpoint/2010/main" val="26871850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D3D98-3AEF-8A29-852D-841B448BD903}"/>
              </a:ext>
            </a:extLst>
          </p:cNvPr>
          <p:cNvSpPr>
            <a:spLocks noGrp="1"/>
          </p:cNvSpPr>
          <p:nvPr>
            <p:ph type="title"/>
          </p:nvPr>
        </p:nvSpPr>
        <p:spPr/>
        <p:txBody>
          <a:bodyPr>
            <a:normAutofit fontScale="90000"/>
          </a:bodyPr>
          <a:lstStyle/>
          <a:p>
            <a:r>
              <a:rPr lang="en-US" b="1" dirty="0">
                <a:solidFill>
                  <a:srgbClr val="FF0000"/>
                </a:solidFill>
                <a:cs typeface="Calibri"/>
              </a:rPr>
              <a:t>When conducting enforcement checks, what happens after a retailer commits a violation of Health-General, 24-305 or 24-307?</a:t>
            </a:r>
          </a:p>
        </p:txBody>
      </p:sp>
      <p:sp>
        <p:nvSpPr>
          <p:cNvPr id="3" name="Content Placeholder 2">
            <a:extLst>
              <a:ext uri="{FF2B5EF4-FFF2-40B4-BE49-F238E27FC236}">
                <a16:creationId xmlns:a16="http://schemas.microsoft.com/office/drawing/2014/main" id="{9D73C5EB-24D7-3E88-EED0-6CE8059296DE}"/>
              </a:ext>
            </a:extLst>
          </p:cNvPr>
          <p:cNvSpPr>
            <a:spLocks noGrp="1"/>
          </p:cNvSpPr>
          <p:nvPr>
            <p:ph idx="1"/>
          </p:nvPr>
        </p:nvSpPr>
        <p:spPr/>
        <p:txBody>
          <a:bodyPr vert="horz" lIns="91440" tIns="45720" rIns="91440" bIns="45720" rtlCol="0" anchor="t">
            <a:normAutofit/>
          </a:bodyPr>
          <a:lstStyle/>
          <a:p>
            <a:pPr marL="0" indent="0">
              <a:buNone/>
            </a:pPr>
            <a:r>
              <a:rPr lang="en-US" b="1" dirty="0">
                <a:cs typeface="Calibri"/>
              </a:rPr>
              <a:t>Step 1a: Complete the </a:t>
            </a:r>
            <a:r>
              <a:rPr lang="en-US" b="1" dirty="0">
                <a:cs typeface="Calibri"/>
                <a:hlinkClick r:id="rId2"/>
              </a:rPr>
              <a:t>citation</a:t>
            </a:r>
            <a:endParaRPr lang="en-US" b="1" dirty="0">
              <a:cs typeface="Calibri"/>
            </a:endParaRPr>
          </a:p>
          <a:p>
            <a:pPr marL="0" indent="0">
              <a:buNone/>
            </a:pPr>
            <a:r>
              <a:rPr lang="en-US" dirty="0">
                <a:cs typeface="Calibri"/>
              </a:rPr>
              <a:t>Best practice: Cite to and include the name and address of the retailer. </a:t>
            </a:r>
            <a:endParaRPr lang="en-US" b="1" dirty="0">
              <a:cs typeface="Calibri"/>
            </a:endParaRPr>
          </a:p>
          <a:p>
            <a:pPr marL="0" indent="0">
              <a:buNone/>
            </a:pPr>
            <a:endParaRPr lang="en-US" dirty="0">
              <a:cs typeface="Calibri"/>
            </a:endParaRPr>
          </a:p>
          <a:p>
            <a:pPr marL="0" indent="0">
              <a:buNone/>
            </a:pPr>
            <a:r>
              <a:rPr lang="en-US" b="1" dirty="0">
                <a:cs typeface="Calibri"/>
              </a:rPr>
              <a:t>Step 1b:</a:t>
            </a:r>
            <a:r>
              <a:rPr lang="en-US" dirty="0">
                <a:cs typeface="Calibri"/>
              </a:rPr>
              <a:t> The name of the retailer may be a person's name OR the name of a business. </a:t>
            </a:r>
            <a:endParaRPr lang="en-US" dirty="0">
              <a:ea typeface="+mn-lt"/>
              <a:cs typeface="+mn-lt"/>
            </a:endParaRPr>
          </a:p>
          <a:p>
            <a:pPr marL="0" indent="0">
              <a:buNone/>
            </a:pPr>
            <a:endParaRPr lang="en-US" dirty="0">
              <a:cs typeface="Calibri"/>
            </a:endParaRPr>
          </a:p>
          <a:p>
            <a:pPr marL="0" indent="0">
              <a:buNone/>
            </a:pPr>
            <a:r>
              <a:rPr lang="en-US" b="1" dirty="0">
                <a:cs typeface="Calibri"/>
              </a:rPr>
              <a:t>Criminal Law, 10-107</a:t>
            </a:r>
            <a:r>
              <a:rPr lang="en-US" dirty="0">
                <a:cs typeface="Calibri"/>
              </a:rPr>
              <a:t>: </a:t>
            </a:r>
            <a:r>
              <a:rPr lang="en-US" dirty="0">
                <a:cs typeface="Calibri"/>
                <a:hlinkClick r:id="rId3"/>
              </a:rPr>
              <a:t>Uniform Criminal Citation</a:t>
            </a:r>
            <a:endParaRPr lang="en-US" dirty="0">
              <a:cs typeface="Calibri"/>
            </a:endParaRPr>
          </a:p>
          <a:p>
            <a:pPr marL="556895" lvl="1" indent="-213995">
              <a:buFont typeface="Courier New"/>
              <a:buChar char="o"/>
            </a:pPr>
            <a:endParaRPr lang="en-US" dirty="0">
              <a:cs typeface="Calibri"/>
            </a:endParaRPr>
          </a:p>
          <a:p>
            <a:pPr marL="556895" lvl="1" indent="-213995">
              <a:buFont typeface="Courier New"/>
              <a:buChar char="o"/>
            </a:pPr>
            <a:endParaRPr lang="en-US" dirty="0">
              <a:cs typeface="Calibri"/>
            </a:endParaRPr>
          </a:p>
        </p:txBody>
      </p:sp>
    </p:spTree>
    <p:extLst>
      <p:ext uri="{BB962C8B-B14F-4D97-AF65-F5344CB8AC3E}">
        <p14:creationId xmlns:p14="http://schemas.microsoft.com/office/powerpoint/2010/main" val="16279725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F14B58-EF93-1D7D-BA1B-D42EDCDE713A}"/>
              </a:ext>
            </a:extLst>
          </p:cNvPr>
          <p:cNvSpPr>
            <a:spLocks noGrp="1"/>
          </p:cNvSpPr>
          <p:nvPr>
            <p:ph type="title"/>
          </p:nvPr>
        </p:nvSpPr>
        <p:spPr/>
        <p:txBody>
          <a:bodyPr/>
          <a:lstStyle/>
          <a:p>
            <a:r>
              <a:rPr lang="en-US" b="1" dirty="0">
                <a:solidFill>
                  <a:srgbClr val="FF0000"/>
                </a:solidFill>
                <a:cs typeface="Calibri"/>
              </a:rPr>
              <a:t>After the citation is filled in, how do I notify the retailer that a citation has been issued against them?</a:t>
            </a:r>
          </a:p>
        </p:txBody>
      </p:sp>
      <p:sp>
        <p:nvSpPr>
          <p:cNvPr id="3" name="Content Placeholder 2">
            <a:extLst>
              <a:ext uri="{FF2B5EF4-FFF2-40B4-BE49-F238E27FC236}">
                <a16:creationId xmlns:a16="http://schemas.microsoft.com/office/drawing/2014/main" id="{ECE67FE1-B1C3-3852-97C6-3B9AEB3F655A}"/>
              </a:ext>
            </a:extLst>
          </p:cNvPr>
          <p:cNvSpPr>
            <a:spLocks noGrp="1"/>
          </p:cNvSpPr>
          <p:nvPr>
            <p:ph idx="1"/>
          </p:nvPr>
        </p:nvSpPr>
        <p:spPr/>
        <p:txBody>
          <a:bodyPr vert="horz" lIns="91440" tIns="45720" rIns="91440" bIns="45720" rtlCol="0" anchor="t">
            <a:normAutofit/>
          </a:bodyPr>
          <a:lstStyle/>
          <a:p>
            <a:r>
              <a:rPr lang="en-US" b="1" dirty="0">
                <a:cs typeface="Calibri"/>
              </a:rPr>
              <a:t>Step 2a: "Effectuate service" on the retailer</a:t>
            </a:r>
            <a:endParaRPr lang="en-US" dirty="0"/>
          </a:p>
          <a:p>
            <a:pPr marL="556895" lvl="1" indent="-213995">
              <a:buFont typeface="Courier New"/>
              <a:buChar char="o"/>
            </a:pPr>
            <a:r>
              <a:rPr lang="en-US" dirty="0">
                <a:cs typeface="Calibri"/>
              </a:rPr>
              <a:t>If the retailer is present in the store, hand them the citation directly. If not, you must notify the resident agent. </a:t>
            </a:r>
            <a:endParaRPr lang="en-US" dirty="0">
              <a:ea typeface="Calibri"/>
              <a:cs typeface="Calibri"/>
            </a:endParaRPr>
          </a:p>
          <a:p>
            <a:pPr marL="556895" lvl="1" indent="-213995">
              <a:buFont typeface="Courier New"/>
              <a:buChar char="o"/>
            </a:pPr>
            <a:r>
              <a:rPr lang="en-US" dirty="0">
                <a:cs typeface="Calibri"/>
              </a:rPr>
              <a:t>To locate the resident agent, use the SDAT search engine.....</a:t>
            </a:r>
          </a:p>
          <a:p>
            <a:pPr marL="342900" lvl="1" indent="0">
              <a:buNone/>
            </a:pPr>
            <a:endParaRPr lang="en-US" dirty="0">
              <a:ea typeface="Calibri"/>
              <a:cs typeface="Calibri"/>
            </a:endParaRPr>
          </a:p>
          <a:p>
            <a:pPr marL="342900" lvl="1" indent="0">
              <a:buNone/>
            </a:pPr>
            <a:r>
              <a:rPr lang="en-US" b="1" dirty="0">
                <a:ea typeface="Calibri"/>
                <a:cs typeface="Calibri"/>
              </a:rPr>
              <a:t>Criminal Law, 10-107: </a:t>
            </a:r>
            <a:r>
              <a:rPr lang="en-US" b="1" dirty="0">
                <a:ea typeface="+mn-lt"/>
                <a:cs typeface="+mn-lt"/>
              </a:rPr>
              <a:t>Law enforcement files the citation with the Court after citation issuance and service. The Court sets it in for a hearing and notifies the retailer. Service on a business may take place in the same manner as a civil </a:t>
            </a:r>
            <a:r>
              <a:rPr lang="en-US" b="1" dirty="0" err="1">
                <a:ea typeface="+mn-lt"/>
                <a:cs typeface="+mn-lt"/>
              </a:rPr>
              <a:t>citaton</a:t>
            </a:r>
            <a:r>
              <a:rPr lang="en-US" b="1" dirty="0">
                <a:ea typeface="+mn-lt"/>
                <a:cs typeface="+mn-lt"/>
              </a:rPr>
              <a:t>. </a:t>
            </a:r>
          </a:p>
          <a:p>
            <a:pPr marL="556895" lvl="1" indent="-213995">
              <a:buFont typeface="Courier New"/>
              <a:buChar char="o"/>
            </a:pPr>
            <a:endParaRPr lang="en-US" dirty="0">
              <a:latin typeface="Calibri"/>
              <a:ea typeface="Calibri"/>
              <a:cs typeface="Calibri"/>
            </a:endParaRPr>
          </a:p>
          <a:p>
            <a:pPr marL="556895" lvl="1" indent="-213995">
              <a:buFont typeface="Courier New"/>
              <a:buChar char="o"/>
            </a:pPr>
            <a:endParaRPr lang="en-US" dirty="0">
              <a:latin typeface="Calibri"/>
              <a:ea typeface="Calibri"/>
              <a:cs typeface="Calibri"/>
            </a:endParaRPr>
          </a:p>
          <a:p>
            <a:pPr marL="556895" lvl="1" indent="-213995">
              <a:buFont typeface="Courier New"/>
              <a:buChar char="o"/>
            </a:pPr>
            <a:endParaRPr lang="en-US" b="1" dirty="0">
              <a:latin typeface="Calibri"/>
              <a:ea typeface="Calibri"/>
              <a:cs typeface="Calibri"/>
            </a:endParaRPr>
          </a:p>
          <a:p>
            <a:pPr marL="556895" lvl="1" indent="-213995">
              <a:buFont typeface="Courier New"/>
              <a:buChar char="o"/>
            </a:pPr>
            <a:endParaRPr lang="en-US" sz="1200" dirty="0">
              <a:latin typeface="Aptos"/>
              <a:cs typeface="Calibri"/>
            </a:endParaRPr>
          </a:p>
          <a:p>
            <a:endParaRPr lang="en-US" dirty="0">
              <a:latin typeface="Calibri"/>
              <a:ea typeface="Calibri"/>
              <a:cs typeface="Calibri"/>
            </a:endParaRPr>
          </a:p>
        </p:txBody>
      </p:sp>
    </p:spTree>
    <p:extLst>
      <p:ext uri="{BB962C8B-B14F-4D97-AF65-F5344CB8AC3E}">
        <p14:creationId xmlns:p14="http://schemas.microsoft.com/office/powerpoint/2010/main" val="12158668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3BC90-48DE-9865-B776-D6B685184F8F}"/>
              </a:ext>
            </a:extLst>
          </p:cNvPr>
          <p:cNvSpPr>
            <a:spLocks noGrp="1"/>
          </p:cNvSpPr>
          <p:nvPr>
            <p:ph type="title"/>
          </p:nvPr>
        </p:nvSpPr>
        <p:spPr/>
        <p:txBody>
          <a:bodyPr/>
          <a:lstStyle/>
          <a:p>
            <a:r>
              <a:rPr lang="en-US" dirty="0">
                <a:ea typeface="Calibri"/>
                <a:cs typeface="Calibri"/>
                <a:hlinkClick r:id="rId2"/>
              </a:rPr>
              <a:t>SDAT Search</a:t>
            </a:r>
            <a:endParaRPr lang="en-US" dirty="0"/>
          </a:p>
        </p:txBody>
      </p:sp>
      <p:sp>
        <p:nvSpPr>
          <p:cNvPr id="3" name="Content Placeholder 2">
            <a:extLst>
              <a:ext uri="{FF2B5EF4-FFF2-40B4-BE49-F238E27FC236}">
                <a16:creationId xmlns:a16="http://schemas.microsoft.com/office/drawing/2014/main" id="{B217259A-B6A4-797B-2D89-83B0C1539F61}"/>
              </a:ext>
            </a:extLst>
          </p:cNvPr>
          <p:cNvSpPr>
            <a:spLocks noGrp="1"/>
          </p:cNvSpPr>
          <p:nvPr>
            <p:ph idx="1"/>
          </p:nvPr>
        </p:nvSpPr>
        <p:spPr/>
        <p:txBody>
          <a:bodyPr vert="horz" lIns="91440" tIns="45720" rIns="91440" bIns="45720" rtlCol="0" anchor="t">
            <a:normAutofit/>
          </a:bodyPr>
          <a:lstStyle/>
          <a:p>
            <a:r>
              <a:rPr lang="en-US" b="1" dirty="0">
                <a:ea typeface="Calibri"/>
                <a:cs typeface="Calibri"/>
              </a:rPr>
              <a:t>Step 2b: </a:t>
            </a:r>
          </a:p>
          <a:p>
            <a:endParaRPr lang="en-US" dirty="0">
              <a:ea typeface="Calibri"/>
              <a:cs typeface="Calibri"/>
            </a:endParaRPr>
          </a:p>
        </p:txBody>
      </p:sp>
      <p:pic>
        <p:nvPicPr>
          <p:cNvPr id="5" name="Picture 4" descr="A screenshot of a computer&#10;&#10;Description automatically generated">
            <a:extLst>
              <a:ext uri="{FF2B5EF4-FFF2-40B4-BE49-F238E27FC236}">
                <a16:creationId xmlns:a16="http://schemas.microsoft.com/office/drawing/2014/main" id="{C0B67EAD-5B92-8ACC-399D-BDF19A5A8C4F}"/>
              </a:ext>
            </a:extLst>
          </p:cNvPr>
          <p:cNvPicPr>
            <a:picLocks noChangeAspect="1"/>
          </p:cNvPicPr>
          <p:nvPr/>
        </p:nvPicPr>
        <p:blipFill>
          <a:blip r:embed="rId3"/>
          <a:stretch>
            <a:fillRect/>
          </a:stretch>
        </p:blipFill>
        <p:spPr>
          <a:xfrm>
            <a:off x="7329643" y="736170"/>
            <a:ext cx="4868579" cy="5179017"/>
          </a:xfrm>
          <a:prstGeom prst="rect">
            <a:avLst/>
          </a:prstGeom>
        </p:spPr>
      </p:pic>
      <p:pic>
        <p:nvPicPr>
          <p:cNvPr id="6" name="Picture 5" descr="A screenshot of a computer&#10;&#10;Description automatically generated">
            <a:extLst>
              <a:ext uri="{FF2B5EF4-FFF2-40B4-BE49-F238E27FC236}">
                <a16:creationId xmlns:a16="http://schemas.microsoft.com/office/drawing/2014/main" id="{5C9E7343-79A1-0C94-1656-058FCA3CF8E6}"/>
              </a:ext>
            </a:extLst>
          </p:cNvPr>
          <p:cNvPicPr>
            <a:picLocks noChangeAspect="1"/>
          </p:cNvPicPr>
          <p:nvPr/>
        </p:nvPicPr>
        <p:blipFill>
          <a:blip r:embed="rId4"/>
          <a:stretch>
            <a:fillRect/>
          </a:stretch>
        </p:blipFill>
        <p:spPr>
          <a:xfrm>
            <a:off x="439602" y="2543094"/>
            <a:ext cx="6508322" cy="3063338"/>
          </a:xfrm>
          <a:prstGeom prst="rect">
            <a:avLst/>
          </a:prstGeom>
        </p:spPr>
      </p:pic>
    </p:spTree>
    <p:extLst>
      <p:ext uri="{BB962C8B-B14F-4D97-AF65-F5344CB8AC3E}">
        <p14:creationId xmlns:p14="http://schemas.microsoft.com/office/powerpoint/2010/main" val="17670007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8C6FF0-A521-5602-C579-58C5EAC79DF0}"/>
              </a:ext>
            </a:extLst>
          </p:cNvPr>
          <p:cNvSpPr>
            <a:spLocks noGrp="1"/>
          </p:cNvSpPr>
          <p:nvPr>
            <p:ph type="title"/>
          </p:nvPr>
        </p:nvSpPr>
        <p:spPr/>
        <p:txBody>
          <a:bodyPr/>
          <a:lstStyle/>
          <a:p>
            <a:r>
              <a:rPr lang="en-US" b="1" dirty="0">
                <a:solidFill>
                  <a:srgbClr val="FF0000"/>
                </a:solidFill>
                <a:ea typeface="Calibri"/>
                <a:cs typeface="Calibri"/>
              </a:rPr>
              <a:t>How do I notify a retailer's resident agent that an action has been filed against them?</a:t>
            </a:r>
            <a:endParaRPr lang="en-US" b="1" dirty="0">
              <a:solidFill>
                <a:srgbClr val="FF0000"/>
              </a:solidFill>
            </a:endParaRPr>
          </a:p>
        </p:txBody>
      </p:sp>
      <p:sp>
        <p:nvSpPr>
          <p:cNvPr id="3" name="Content Placeholder 2">
            <a:extLst>
              <a:ext uri="{FF2B5EF4-FFF2-40B4-BE49-F238E27FC236}">
                <a16:creationId xmlns:a16="http://schemas.microsoft.com/office/drawing/2014/main" id="{D62DB822-2155-3305-FE71-58BE8137818F}"/>
              </a:ext>
            </a:extLst>
          </p:cNvPr>
          <p:cNvSpPr>
            <a:spLocks noGrp="1"/>
          </p:cNvSpPr>
          <p:nvPr>
            <p:ph idx="1"/>
          </p:nvPr>
        </p:nvSpPr>
        <p:spPr/>
        <p:txBody>
          <a:bodyPr vert="horz" lIns="91440" tIns="45720" rIns="91440" bIns="45720" rtlCol="0" anchor="t">
            <a:normAutofit/>
          </a:bodyPr>
          <a:lstStyle/>
          <a:p>
            <a:pPr marL="342900" indent="-342900"/>
            <a:r>
              <a:rPr lang="en-US" b="1" dirty="0">
                <a:ea typeface="Calibri"/>
                <a:cs typeface="Calibri"/>
              </a:rPr>
              <a:t>Step 2c: </a:t>
            </a:r>
          </a:p>
          <a:p>
            <a:pPr marL="642620" lvl="1" indent="-342900">
              <a:buFont typeface="Courier New"/>
              <a:buChar char="o"/>
            </a:pPr>
            <a:r>
              <a:rPr lang="en-US" dirty="0">
                <a:ea typeface="Calibri"/>
                <a:cs typeface="Calibri"/>
              </a:rPr>
              <a:t>Mail to the resident agent a copy of the citation by certified mail through restricted delivery. Make sure to request a return receipt. </a:t>
            </a:r>
          </a:p>
          <a:p>
            <a:pPr marL="642620" lvl="1" indent="-342900">
              <a:buFont typeface="Courier New"/>
              <a:buChar char="o"/>
            </a:pPr>
            <a:r>
              <a:rPr lang="en-US" dirty="0">
                <a:solidFill>
                  <a:srgbClr val="000000"/>
                </a:solidFill>
                <a:latin typeface="Calibri"/>
                <a:ea typeface="Calibri"/>
                <a:cs typeface="Calibri"/>
              </a:rPr>
              <a:t>If unsuccessful, try one more time. </a:t>
            </a:r>
          </a:p>
          <a:p>
            <a:pPr marL="642620" lvl="1" indent="-342900">
              <a:buFont typeface="Courier New"/>
              <a:buChar char="o"/>
            </a:pPr>
            <a:r>
              <a:rPr lang="en-US" dirty="0">
                <a:solidFill>
                  <a:srgbClr val="000000"/>
                </a:solidFill>
                <a:latin typeface="Calibri"/>
                <a:ea typeface="Calibri"/>
                <a:cs typeface="Calibri"/>
              </a:rPr>
              <a:t>If still unsuccessful, you can substitute service on the State Department of Assessments and Taxation. </a:t>
            </a:r>
            <a:endParaRPr lang="en-US" dirty="0"/>
          </a:p>
          <a:p>
            <a:pPr marL="299720" lvl="1" indent="0">
              <a:buNone/>
            </a:pPr>
            <a:r>
              <a:rPr lang="en-US" b="1" dirty="0">
                <a:solidFill>
                  <a:srgbClr val="000000"/>
                </a:solidFill>
                <a:latin typeface="Calibri"/>
                <a:ea typeface="Calibri"/>
                <a:cs typeface="Calibri"/>
              </a:rPr>
              <a:t>Note: </a:t>
            </a:r>
            <a:r>
              <a:rPr lang="en-US" dirty="0">
                <a:solidFill>
                  <a:srgbClr val="000000"/>
                </a:solidFill>
                <a:latin typeface="Calibri"/>
                <a:ea typeface="Calibri"/>
                <a:cs typeface="Calibri"/>
              </a:rPr>
              <a:t>If at any point, you learn that there is no resident agent OR the resident agent is dead or no longer at the address listed, you do not need to try one more time. You can substitute service on the State Department of Assessments and Taxation. </a:t>
            </a:r>
          </a:p>
          <a:p>
            <a:pPr marL="556895" lvl="1" indent="-257175">
              <a:buFont typeface="Courier New"/>
              <a:buChar char="o"/>
            </a:pPr>
            <a:endParaRPr lang="en-US" dirty="0">
              <a:ea typeface="Calibri"/>
              <a:cs typeface="Calibri"/>
            </a:endParaRPr>
          </a:p>
          <a:p>
            <a:pPr marL="556895" lvl="1" indent="-213995">
              <a:buFont typeface="Courier New"/>
              <a:buChar char="o"/>
            </a:pPr>
            <a:endParaRPr lang="en-US" dirty="0">
              <a:solidFill>
                <a:srgbClr val="000000"/>
              </a:solidFill>
              <a:latin typeface="Calibri"/>
              <a:ea typeface="Calibri"/>
              <a:cs typeface="Calibri"/>
            </a:endParaRPr>
          </a:p>
          <a:p>
            <a:endParaRPr lang="en-US" dirty="0">
              <a:solidFill>
                <a:srgbClr val="000000"/>
              </a:solidFill>
              <a:latin typeface="Calibri"/>
              <a:ea typeface="Calibri"/>
              <a:cs typeface="Calibri"/>
            </a:endParaRPr>
          </a:p>
          <a:p>
            <a:endParaRPr lang="en-US" sz="1200" dirty="0">
              <a:solidFill>
                <a:srgbClr val="1F1F1F"/>
              </a:solidFill>
              <a:latin typeface="Source Sans Pro"/>
              <a:ea typeface="Source Sans Pro"/>
              <a:cs typeface="Calibri"/>
            </a:endParaRPr>
          </a:p>
        </p:txBody>
      </p:sp>
    </p:spTree>
    <p:extLst>
      <p:ext uri="{BB962C8B-B14F-4D97-AF65-F5344CB8AC3E}">
        <p14:creationId xmlns:p14="http://schemas.microsoft.com/office/powerpoint/2010/main" val="29709260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E68DC2-D788-5B1C-D6F1-D45A54022A58}"/>
              </a:ext>
            </a:extLst>
          </p:cNvPr>
          <p:cNvSpPr>
            <a:spLocks noGrp="1"/>
          </p:cNvSpPr>
          <p:nvPr>
            <p:ph type="title"/>
          </p:nvPr>
        </p:nvSpPr>
        <p:spPr/>
        <p:txBody>
          <a:bodyPr/>
          <a:lstStyle/>
          <a:p>
            <a:r>
              <a:rPr lang="en-US" b="1" dirty="0">
                <a:solidFill>
                  <a:srgbClr val="FF0000"/>
                </a:solidFill>
                <a:ea typeface="Calibri"/>
                <a:cs typeface="Calibri"/>
              </a:rPr>
              <a:t>Once the retailer is served, how and when will the case be set in for a hearing?</a:t>
            </a:r>
            <a:endParaRPr lang="en-US" b="1" dirty="0">
              <a:solidFill>
                <a:srgbClr val="FF0000"/>
              </a:solidFill>
            </a:endParaRPr>
          </a:p>
        </p:txBody>
      </p:sp>
      <p:sp>
        <p:nvSpPr>
          <p:cNvPr id="3" name="Content Placeholder 2">
            <a:extLst>
              <a:ext uri="{FF2B5EF4-FFF2-40B4-BE49-F238E27FC236}">
                <a16:creationId xmlns:a16="http://schemas.microsoft.com/office/drawing/2014/main" id="{825096AF-53F1-5E32-1453-B09372FA1336}"/>
              </a:ext>
            </a:extLst>
          </p:cNvPr>
          <p:cNvSpPr>
            <a:spLocks noGrp="1"/>
          </p:cNvSpPr>
          <p:nvPr>
            <p:ph idx="1"/>
          </p:nvPr>
        </p:nvSpPr>
        <p:spPr/>
        <p:txBody>
          <a:bodyPr vert="horz" lIns="91440" tIns="45720" rIns="91440" bIns="45720" rtlCol="0" anchor="t">
            <a:normAutofit/>
          </a:bodyPr>
          <a:lstStyle/>
          <a:p>
            <a:r>
              <a:rPr lang="en-US" dirty="0">
                <a:ea typeface="Calibri"/>
                <a:cs typeface="Calibri"/>
              </a:rPr>
              <a:t>If the retailer pays the fine, there is no hearing. </a:t>
            </a:r>
          </a:p>
          <a:p>
            <a:r>
              <a:rPr lang="en-US" b="1" dirty="0">
                <a:ea typeface="Calibri"/>
                <a:cs typeface="Calibri"/>
              </a:rPr>
              <a:t>Note: </a:t>
            </a:r>
            <a:r>
              <a:rPr lang="en-US" dirty="0">
                <a:ea typeface="Calibri"/>
                <a:cs typeface="Calibri"/>
              </a:rPr>
              <a:t>You can direct the fine be addressed to your local health department. </a:t>
            </a:r>
          </a:p>
          <a:p>
            <a:endParaRPr lang="en-US" dirty="0">
              <a:ea typeface="Calibri"/>
              <a:cs typeface="Calibri"/>
            </a:endParaRPr>
          </a:p>
          <a:p>
            <a:endParaRPr lang="en-US" dirty="0">
              <a:ea typeface="Calibri"/>
              <a:cs typeface="Calibri"/>
            </a:endParaRPr>
          </a:p>
        </p:txBody>
      </p:sp>
      <p:pic>
        <p:nvPicPr>
          <p:cNvPr id="4" name="Picture 3" descr="A instructions form with black text&#10;&#10;Description automatically generated">
            <a:extLst>
              <a:ext uri="{FF2B5EF4-FFF2-40B4-BE49-F238E27FC236}">
                <a16:creationId xmlns:a16="http://schemas.microsoft.com/office/drawing/2014/main" id="{FBC83E6D-A105-4B20-1321-CD2961008370}"/>
              </a:ext>
            </a:extLst>
          </p:cNvPr>
          <p:cNvPicPr>
            <a:picLocks noChangeAspect="1"/>
          </p:cNvPicPr>
          <p:nvPr/>
        </p:nvPicPr>
        <p:blipFill>
          <a:blip r:embed="rId2"/>
          <a:stretch>
            <a:fillRect/>
          </a:stretch>
        </p:blipFill>
        <p:spPr>
          <a:xfrm>
            <a:off x="3640068" y="3147115"/>
            <a:ext cx="4933950" cy="1866900"/>
          </a:xfrm>
          <a:prstGeom prst="rect">
            <a:avLst/>
          </a:prstGeom>
        </p:spPr>
      </p:pic>
    </p:spTree>
    <p:extLst>
      <p:ext uri="{BB962C8B-B14F-4D97-AF65-F5344CB8AC3E}">
        <p14:creationId xmlns:p14="http://schemas.microsoft.com/office/powerpoint/2010/main" val="36885203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7F924-DB46-DC01-8223-7A4C4B5E8B66}"/>
              </a:ext>
            </a:extLst>
          </p:cNvPr>
          <p:cNvSpPr>
            <a:spLocks noGrp="1"/>
          </p:cNvSpPr>
          <p:nvPr>
            <p:ph type="title"/>
          </p:nvPr>
        </p:nvSpPr>
        <p:spPr/>
        <p:txBody>
          <a:bodyPr/>
          <a:lstStyle/>
          <a:p>
            <a:r>
              <a:rPr lang="en-US" b="1" dirty="0">
                <a:solidFill>
                  <a:srgbClr val="FF0000"/>
                </a:solidFill>
                <a:ea typeface="Calibri"/>
                <a:cs typeface="Calibri"/>
              </a:rPr>
              <a:t>What is the retailer wants a hearing?</a:t>
            </a:r>
            <a:endParaRPr lang="en-US" b="1" dirty="0">
              <a:solidFill>
                <a:srgbClr val="FF0000"/>
              </a:solidFill>
            </a:endParaRPr>
          </a:p>
        </p:txBody>
      </p:sp>
      <p:sp>
        <p:nvSpPr>
          <p:cNvPr id="3" name="Content Placeholder 2">
            <a:extLst>
              <a:ext uri="{FF2B5EF4-FFF2-40B4-BE49-F238E27FC236}">
                <a16:creationId xmlns:a16="http://schemas.microsoft.com/office/drawing/2014/main" id="{3325910C-F957-9D5E-F512-3EC5DF98CEEA}"/>
              </a:ext>
            </a:extLst>
          </p:cNvPr>
          <p:cNvSpPr>
            <a:spLocks noGrp="1"/>
          </p:cNvSpPr>
          <p:nvPr>
            <p:ph idx="1"/>
          </p:nvPr>
        </p:nvSpPr>
        <p:spPr/>
        <p:txBody>
          <a:bodyPr vert="horz" lIns="91440" tIns="45720" rIns="91440" bIns="45720" rtlCol="0" anchor="t">
            <a:normAutofit/>
          </a:bodyPr>
          <a:lstStyle/>
          <a:p>
            <a:r>
              <a:rPr lang="en-US" dirty="0">
                <a:ea typeface="Calibri"/>
                <a:cs typeface="Calibri"/>
              </a:rPr>
              <a:t>It is the retailer's responsibility to request the case be set in for a hearing by sending a request in writing to the District Court. </a:t>
            </a:r>
          </a:p>
          <a:p>
            <a:endParaRPr lang="en-US" dirty="0">
              <a:ea typeface="Calibri"/>
              <a:cs typeface="Calibri"/>
            </a:endParaRPr>
          </a:p>
        </p:txBody>
      </p:sp>
      <p:pic>
        <p:nvPicPr>
          <p:cNvPr id="4" name="Picture 3" descr="A screenshot of a mail&#10;&#10;Description automatically generated">
            <a:extLst>
              <a:ext uri="{FF2B5EF4-FFF2-40B4-BE49-F238E27FC236}">
                <a16:creationId xmlns:a16="http://schemas.microsoft.com/office/drawing/2014/main" id="{536FBEA6-C0C5-0B7C-CEC2-91C9DD385FD1}"/>
              </a:ext>
            </a:extLst>
          </p:cNvPr>
          <p:cNvPicPr>
            <a:picLocks noChangeAspect="1"/>
          </p:cNvPicPr>
          <p:nvPr/>
        </p:nvPicPr>
        <p:blipFill>
          <a:blip r:embed="rId2"/>
          <a:stretch>
            <a:fillRect/>
          </a:stretch>
        </p:blipFill>
        <p:spPr>
          <a:xfrm>
            <a:off x="3029490" y="2971800"/>
            <a:ext cx="6248039" cy="1848928"/>
          </a:xfrm>
          <a:prstGeom prst="rect">
            <a:avLst/>
          </a:prstGeom>
        </p:spPr>
      </p:pic>
    </p:spTree>
    <p:extLst>
      <p:ext uri="{BB962C8B-B14F-4D97-AF65-F5344CB8AC3E}">
        <p14:creationId xmlns:p14="http://schemas.microsoft.com/office/powerpoint/2010/main" val="1991697858"/>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093EAA3F8F16B47A753E66737761C97" ma:contentTypeVersion="15" ma:contentTypeDescription="Create a new document." ma:contentTypeScope="" ma:versionID="728d7ca0fe891709b8a28e63fc66d635">
  <xsd:schema xmlns:xsd="http://www.w3.org/2001/XMLSchema" xmlns:xs="http://www.w3.org/2001/XMLSchema" xmlns:p="http://schemas.microsoft.com/office/2006/metadata/properties" xmlns:ns2="9fa23521-5820-46c9-b968-4f4cc61e2276" xmlns:ns3="f06332cb-994b-4a35-97af-1f5b60e13a65" targetNamespace="http://schemas.microsoft.com/office/2006/metadata/properties" ma:root="true" ma:fieldsID="e9c3a25a22a558ed656b5893876d736d" ns2:_="" ns3:_="">
    <xsd:import namespace="9fa23521-5820-46c9-b968-4f4cc61e2276"/>
    <xsd:import namespace="f06332cb-994b-4a35-97af-1f5b60e13a6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a23521-5820-46c9-b968-4f4cc61e227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9d37ae30-1c3a-40e1-94c5-05ea5a1665a8"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06332cb-994b-4a35-97af-1f5b60e13a65"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23dd9fc3-841d-4ad8-9608-186591a82c35}" ma:internalName="TaxCatchAll" ma:showField="CatchAllData" ma:web="f06332cb-994b-4a35-97af-1f5b60e13a6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9fa23521-5820-46c9-b968-4f4cc61e2276">
      <Terms xmlns="http://schemas.microsoft.com/office/infopath/2007/PartnerControls"/>
    </lcf76f155ced4ddcb4097134ff3c332f>
    <TaxCatchAll xmlns="f06332cb-994b-4a35-97af-1f5b60e13a65" xsi:nil="true"/>
  </documentManagement>
</p:properties>
</file>

<file path=customXml/itemProps1.xml><?xml version="1.0" encoding="utf-8"?>
<ds:datastoreItem xmlns:ds="http://schemas.openxmlformats.org/officeDocument/2006/customXml" ds:itemID="{7D2C2995-7F61-4369-9C9B-7F0C82273149}"/>
</file>

<file path=customXml/itemProps2.xml><?xml version="1.0" encoding="utf-8"?>
<ds:datastoreItem xmlns:ds="http://schemas.openxmlformats.org/officeDocument/2006/customXml" ds:itemID="{EE3BDE07-F5CD-4A0D-A8FA-196BFA5913C3}">
  <ds:schemaRefs>
    <ds:schemaRef ds:uri="http://schemas.microsoft.com/sharepoint/v3/contenttype/forms"/>
  </ds:schemaRefs>
</ds:datastoreItem>
</file>

<file path=customXml/itemProps3.xml><?xml version="1.0" encoding="utf-8"?>
<ds:datastoreItem xmlns:ds="http://schemas.openxmlformats.org/officeDocument/2006/customXml" ds:itemID="{1942D648-1A3C-4220-9345-62021E5015F9}">
  <ds:schemaRefs>
    <ds:schemaRef ds:uri="http://schemas.microsoft.com/office/2006/documentManagement/types"/>
    <ds:schemaRef ds:uri="da83f410-c06a-4c5e-8d3a-811ec559d79b"/>
    <ds:schemaRef ds:uri="http://purl.org/dc/elements/1.1/"/>
    <ds:schemaRef ds:uri="http://schemas.microsoft.com/office/2006/metadata/properties"/>
    <ds:schemaRef ds:uri="http://purl.org/dc/terms/"/>
    <ds:schemaRef ds:uri="http://schemas.microsoft.com/office/infopath/2007/PartnerControls"/>
    <ds:schemaRef ds:uri="http://schemas.openxmlformats.org/package/2006/metadata/core-properties"/>
    <ds:schemaRef ds:uri="c261c137-cdd3-4900-bec3-09f30364350c"/>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0</TotalTime>
  <Words>1566</Words>
  <Application>Microsoft Office PowerPoint</Application>
  <PresentationFormat>Widescreen</PresentationFormat>
  <Paragraphs>169</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1_Office Theme</vt:lpstr>
      <vt:lpstr> Tobacco Training Meeting</vt:lpstr>
      <vt:lpstr>Tribal Land Acknowledgment</vt:lpstr>
      <vt:lpstr>Agenda</vt:lpstr>
      <vt:lpstr>When conducting enforcement checks, what happens after a retailer commits a violation of Health-General, 24-305 or 24-307?</vt:lpstr>
      <vt:lpstr>After the citation is filled in, how do I notify the retailer that a citation has been issued against them?</vt:lpstr>
      <vt:lpstr>SDAT Search</vt:lpstr>
      <vt:lpstr>How do I notify a retailer's resident agent that an action has been filed against them?</vt:lpstr>
      <vt:lpstr>Once the retailer is served, how and when will the case be set in for a hearing?</vt:lpstr>
      <vt:lpstr>What is the retailer wants a hearing?</vt:lpstr>
      <vt:lpstr>What if the retailer doesn't request a hearing and doesn’t pay the fine?</vt:lpstr>
      <vt:lpstr>What happens if the retailer does not appear for the hearing?</vt:lpstr>
      <vt:lpstr>What happens if the retailer doesn't pay?</vt:lpstr>
      <vt:lpstr>But where does the money go!?!</vt:lpstr>
      <vt:lpstr>Save the Date(s)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LRC/MDH Law &amp; Policy Updates</dc:title>
  <dc:creator>Torton, Brooke</dc:creator>
  <cp:lastModifiedBy>Inniss, Blair</cp:lastModifiedBy>
  <cp:revision>661</cp:revision>
  <dcterms:created xsi:type="dcterms:W3CDTF">2022-04-05T14:56:59Z</dcterms:created>
  <dcterms:modified xsi:type="dcterms:W3CDTF">2024-11-12T17:59:35Z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0x0101001093EAA3F8F16B47A753E66737761C97</vt:lpwstr>
  </property>
  <property fmtid="{D5CDD505-2E9C-101B-9397-08002B2CF9AE}" pid="3" name="MediaServiceImageTags">
    <vt:lpwstr/>
  </property>
</Properties>
</file>